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5" roundtripDataSignature="AMtx7mhMWACTSqBAvJFylEop8V2Aog8S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Nick Start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US"/>
              <a:t>Welcome to our presentation! Our group is composed of Kevin Velasquez, Logan Tassin and myself – Nick Martucci. The scope of our project is exposing the vulnerabilities associated with the Tapo L530E Smartbulb Internet of things (or IoT) device</a:t>
            </a:r>
            <a:endParaRPr/>
          </a:p>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5f653083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rPr>
              <a:t>We continue on with our attack setup by choosing to sniff for packets containing PMKID/EAPOL frames sent furing wifi authentication sessions.</a:t>
            </a:r>
            <a:endParaRPr sz="1200">
              <a:solidFill>
                <a:schemeClr val="dk1"/>
              </a:solidFill>
            </a:endParaRPr>
          </a:p>
          <a:p>
            <a:pPr indent="-304800" lvl="0" marL="609600" rtl="0" algn="l">
              <a:lnSpc>
                <a:spcPct val="115000"/>
              </a:lnSpc>
              <a:spcBef>
                <a:spcPts val="300"/>
              </a:spcBef>
              <a:spcAft>
                <a:spcPts val="0"/>
              </a:spcAft>
              <a:buClr>
                <a:schemeClr val="dk1"/>
              </a:buClr>
              <a:buSzPts val="1200"/>
              <a:buChar char="●"/>
            </a:pPr>
            <a:r>
              <a:rPr lang="en-US" sz="1200">
                <a:solidFill>
                  <a:schemeClr val="dk1"/>
                </a:solidFill>
              </a:rPr>
              <a:t>We will target only the selected network we chose in the previous slide.</a:t>
            </a:r>
            <a:endParaRPr sz="1200">
              <a:solidFill>
                <a:schemeClr val="dk1"/>
              </a:solidFill>
            </a:endParaRPr>
          </a:p>
          <a:p>
            <a:pPr indent="-304800" lvl="0" marL="609600" rtl="0" algn="l">
              <a:lnSpc>
                <a:spcPct val="115000"/>
              </a:lnSpc>
              <a:spcBef>
                <a:spcPts val="0"/>
              </a:spcBef>
              <a:spcAft>
                <a:spcPts val="0"/>
              </a:spcAft>
              <a:buClr>
                <a:schemeClr val="dk1"/>
              </a:buClr>
              <a:buSzPts val="1200"/>
              <a:buChar char="●"/>
            </a:pPr>
            <a:r>
              <a:rPr lang="en-US" sz="1200">
                <a:solidFill>
                  <a:schemeClr val="dk1"/>
                </a:solidFill>
              </a:rPr>
              <a:t>You want to leave the deauth attack running until the flipper displays EAPOL recieved.</a:t>
            </a:r>
            <a:endParaRPr sz="1200">
              <a:solidFill>
                <a:schemeClr val="dk1"/>
              </a:solidFill>
            </a:endParaRPr>
          </a:p>
          <a:p>
            <a:pPr indent="0" lvl="0" marL="0" rtl="0" algn="l">
              <a:spcBef>
                <a:spcPts val="300"/>
              </a:spcBef>
              <a:spcAft>
                <a:spcPts val="0"/>
              </a:spcAft>
              <a:buNone/>
            </a:pPr>
            <a:r>
              <a:rPr b="1" lang="en-US" sz="1200">
                <a:solidFill>
                  <a:schemeClr val="dk1"/>
                </a:solidFill>
              </a:rPr>
              <a:t>Mention how power cycling the device can help with generating EAPOL packets.</a:t>
            </a:r>
            <a:r>
              <a:rPr lang="en-US" sz="1200">
                <a:solidFill>
                  <a:schemeClr val="dk1"/>
                </a:solidFill>
              </a:rPr>
              <a:t> [New Slide]</a:t>
            </a:r>
            <a:endParaRPr/>
          </a:p>
        </p:txBody>
      </p:sp>
      <p:sp>
        <p:nvSpPr>
          <p:cNvPr id="240" name="Google Shape;240;g315f653083b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5f653083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Once you've generated a few EAPOL messages it's time to download the PCAP file the attack generated. Navigate to hashcat's website and use the converter tool to convert the pcap file into a usable format. This file conversion will also confirm a successful handshake extration. Now it's time to download the file and get ta crackin. [New Slide]</a:t>
            </a:r>
            <a:endParaRPr/>
          </a:p>
        </p:txBody>
      </p:sp>
      <p:sp>
        <p:nvSpPr>
          <p:cNvPr id="276" name="Google Shape;276;g315f653083b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5df7806e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Walk through the command format, explaining the hash type/mode, wordlist, and successful outcome</a:t>
            </a:r>
            <a:r>
              <a:rPr lang="en-US" sz="1200">
                <a:solidFill>
                  <a:schemeClr val="dk1"/>
                </a:solidFill>
              </a:rPr>
              <a:t> [New Slide]</a:t>
            </a:r>
            <a:endParaRPr/>
          </a:p>
          <a:p>
            <a:pPr indent="0" lvl="0" marL="0" rtl="0" algn="l">
              <a:spcBef>
                <a:spcPts val="0"/>
              </a:spcBef>
              <a:spcAft>
                <a:spcPts val="0"/>
              </a:spcAft>
              <a:buNone/>
            </a:pPr>
            <a:r>
              <a:t/>
            </a:r>
            <a:endParaRPr/>
          </a:p>
        </p:txBody>
      </p:sp>
      <p:sp>
        <p:nvSpPr>
          <p:cNvPr id="306" name="Google Shape;306;g315df7806e6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5df7806e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Hand over to kevin for command and control </a:t>
            </a:r>
            <a:br>
              <a:rPr lang="en-US"/>
            </a:br>
            <a:endParaRPr/>
          </a:p>
        </p:txBody>
      </p:sp>
      <p:sp>
        <p:nvSpPr>
          <p:cNvPr id="320" name="Google Shape;320;g315df7806e6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5f653083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IoT devices can be entry points for security vulnerabilities if not properly secured. By scripting interactions with these devices, cybersecurity professionals can test for: I explain the three objectives.</a:t>
            </a:r>
            <a:br>
              <a:rPr lang="en-US"/>
            </a:br>
            <a:endParaRPr/>
          </a:p>
          <a:p>
            <a:pPr indent="0" lvl="0" marL="0" rtl="0" algn="l">
              <a:spcBef>
                <a:spcPts val="0"/>
              </a:spcBef>
              <a:spcAft>
                <a:spcPts val="0"/>
              </a:spcAft>
              <a:buNone/>
            </a:pPr>
            <a:br>
              <a:rPr lang="en-US"/>
            </a:br>
            <a:endParaRPr/>
          </a:p>
        </p:txBody>
      </p:sp>
      <p:sp>
        <p:nvSpPr>
          <p:cNvPr id="333" name="Google Shape;333;g315f653083b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5f653083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lang="en-US"/>
              <a:t>1. Network and Device Identification Exposure: Exposing device identifiers like MAC address and IP makes it easier for attackers to locate the device on the network. They can potentially target it with specific network attacks, such as spoofing or denial-of-service attacks.</a:t>
            </a:r>
            <a:endParaRPr/>
          </a:p>
          <a:p>
            <a:pPr indent="0" lvl="0" marL="152400" rtl="0" algn="l">
              <a:lnSpc>
                <a:spcPct val="115000"/>
              </a:lnSpc>
              <a:spcBef>
                <a:spcPts val="0"/>
              </a:spcBef>
              <a:spcAft>
                <a:spcPts val="0"/>
              </a:spcAft>
              <a:buClr>
                <a:schemeClr val="dk1"/>
              </a:buClr>
              <a:buSzPts val="1100"/>
              <a:buFont typeface="Arial"/>
              <a:buNone/>
            </a:pPr>
            <a:r>
              <a:rPr lang="en-US"/>
              <a:t>2. Firmware and Hardware Version Vulnerabilities: Knowing the firmware and hardware versions helps attackers identify potential vulnerabilities that may not be patched. Attackers can exploit these if the device firmware is outdated.</a:t>
            </a:r>
            <a:endParaRPr/>
          </a:p>
          <a:p>
            <a:pPr indent="0" lvl="0" marL="152400" rtl="0" algn="l">
              <a:lnSpc>
                <a:spcPct val="115000"/>
              </a:lnSpc>
              <a:spcBef>
                <a:spcPts val="0"/>
              </a:spcBef>
              <a:spcAft>
                <a:spcPts val="0"/>
              </a:spcAft>
              <a:buClr>
                <a:schemeClr val="dk1"/>
              </a:buClr>
              <a:buSzPts val="1100"/>
              <a:buFont typeface="Arial"/>
              <a:buNone/>
            </a:pPr>
            <a:r>
              <a:rPr lang="en-US"/>
              <a:t>3. Location Information Exposure: Privacy implications of revealing location data. Attackers could use this data to infer user behavior patterns or physical locations.</a:t>
            </a:r>
            <a:endParaRPr/>
          </a:p>
          <a:p>
            <a:pPr indent="0" lvl="0" marL="0" rtl="0" algn="l">
              <a:lnSpc>
                <a:spcPct val="115000"/>
              </a:lnSpc>
              <a:spcBef>
                <a:spcPts val="0"/>
              </a:spcBef>
              <a:spcAft>
                <a:spcPts val="0"/>
              </a:spcAft>
              <a:buClr>
                <a:schemeClr val="dk1"/>
              </a:buClr>
              <a:buSzPts val="1100"/>
              <a:buFont typeface="Arial"/>
              <a:buNone/>
            </a:pPr>
            <a:br>
              <a:rPr lang="en-US"/>
            </a:br>
            <a:endParaRPr/>
          </a:p>
          <a:p>
            <a:pPr indent="0" lvl="0" marL="0" rtl="0" algn="l">
              <a:spcBef>
                <a:spcPts val="0"/>
              </a:spcBef>
              <a:spcAft>
                <a:spcPts val="0"/>
              </a:spcAft>
              <a:buNone/>
            </a:pPr>
            <a:br>
              <a:rPr lang="en-US"/>
            </a:br>
            <a:endParaRPr/>
          </a:p>
        </p:txBody>
      </p:sp>
      <p:sp>
        <p:nvSpPr>
          <p:cNvPr id="345" name="Google Shape;345;g315f653083b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5f653083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Play the videos after I explain title which is demostration of how the script work.</a:t>
            </a:r>
            <a:endParaRPr/>
          </a:p>
          <a:p>
            <a:pPr indent="0" lvl="0" marL="0" rtl="0" algn="l">
              <a:spcBef>
                <a:spcPts val="0"/>
              </a:spcBef>
              <a:spcAft>
                <a:spcPts val="0"/>
              </a:spcAft>
              <a:buNone/>
            </a:pPr>
            <a:br>
              <a:rPr lang="en-US"/>
            </a:br>
            <a:endParaRPr/>
          </a:p>
        </p:txBody>
      </p:sp>
      <p:sp>
        <p:nvSpPr>
          <p:cNvPr id="358" name="Google Shape;358;g315f653083b_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read the question</a:t>
            </a:r>
            <a:endParaRPr/>
          </a:p>
        </p:txBody>
      </p:sp>
      <p:sp>
        <p:nvSpPr>
          <p:cNvPr id="371" name="Google Shape;37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a:t>Solutions to the issues of insecure networks and devices are as follows:</a:t>
            </a:r>
            <a:br>
              <a:rPr b="1" lang="en-US"/>
            </a:br>
            <a:r>
              <a:rPr b="1" lang="en-US"/>
              <a:t> -Ensure you devices are patched and up to date</a:t>
            </a:r>
            <a:br>
              <a:rPr b="1" lang="en-US"/>
            </a:br>
            <a:r>
              <a:rPr b="1" lang="en-US"/>
              <a:t> -Create a specific network for your Internet of Things (IoT) with strict policy</a:t>
            </a:r>
            <a:br>
              <a:rPr b="1" lang="en-US"/>
            </a:br>
            <a:r>
              <a:rPr b="1" lang="en-US"/>
              <a:t> -Ensuring all of your login passwords are unique and strong for your network and IoT devices</a:t>
            </a:r>
            <a:br>
              <a:rPr b="1" lang="en-US"/>
            </a:br>
            <a:r>
              <a:rPr b="1" lang="en-US"/>
              <a:t> -And most of all, do your research before you invest in a product. Being an informed consumer can prevent an instance of vulnerability in the first place.</a:t>
            </a:r>
            <a:endParaRPr b="1"/>
          </a:p>
          <a:p>
            <a:pPr indent="0" lvl="0" marL="0" rtl="0" algn="l">
              <a:spcBef>
                <a:spcPts val="0"/>
              </a:spcBef>
              <a:spcAft>
                <a:spcPts val="0"/>
              </a:spcAft>
              <a:buNone/>
            </a:pPr>
            <a:r>
              <a:t/>
            </a:r>
            <a:endParaRPr b="1"/>
          </a:p>
        </p:txBody>
      </p:sp>
      <p:sp>
        <p:nvSpPr>
          <p:cNvPr id="378" name="Google Shape;378;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Thanks everyone for your time listening to our project. We will now open the floor to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Potential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is BSSID and what does it stand for?</a:t>
            </a:r>
            <a:br>
              <a:rPr lang="en-US"/>
            </a:br>
            <a:r>
              <a:rPr b="1" lang="en-US">
                <a:solidFill>
                  <a:schemeClr val="dk1"/>
                </a:solidFill>
              </a:rPr>
              <a:t>BSSID</a:t>
            </a:r>
            <a:r>
              <a:rPr lang="en-US">
                <a:solidFill>
                  <a:schemeClr val="dk1"/>
                </a:solidFill>
              </a:rPr>
              <a:t> stands for </a:t>
            </a:r>
            <a:r>
              <a:rPr b="1" lang="en-US">
                <a:solidFill>
                  <a:schemeClr val="dk1"/>
                </a:solidFill>
              </a:rPr>
              <a:t>Basic Service Set Identifier</a:t>
            </a:r>
            <a:r>
              <a:rPr lang="en-US">
                <a:solidFill>
                  <a:schemeClr val="dk1"/>
                </a:solidFill>
              </a:rPr>
              <a:t>. It is a unique identifier associated with a specific access point (AP) within a wireless network.</a:t>
            </a:r>
            <a:br>
              <a:rPr lang="en-US">
                <a:solidFill>
                  <a:schemeClr val="dk1"/>
                </a:solidFill>
              </a:rPr>
            </a:br>
            <a:br>
              <a:rPr lang="en-US"/>
            </a:br>
            <a:r>
              <a:rPr lang="en-US"/>
              <a:t>What is an IP address?</a:t>
            </a:r>
            <a:br>
              <a:rPr lang="en-US"/>
            </a:br>
            <a:r>
              <a:rPr lang="en-US">
                <a:solidFill>
                  <a:schemeClr val="dk1"/>
                </a:solidFill>
              </a:rPr>
              <a:t>An </a:t>
            </a:r>
            <a:r>
              <a:rPr b="1" lang="en-US">
                <a:solidFill>
                  <a:schemeClr val="dk1"/>
                </a:solidFill>
              </a:rPr>
              <a:t>IP address</a:t>
            </a:r>
            <a:r>
              <a:rPr lang="en-US">
                <a:solidFill>
                  <a:schemeClr val="dk1"/>
                </a:solidFill>
              </a:rPr>
              <a:t> (Internet Protocol address) is a numerical label assigned to devices in a network that uses the Internet Protocol for communication.</a:t>
            </a:r>
            <a:br>
              <a:rPr lang="en-US"/>
            </a:br>
            <a:br>
              <a:rPr lang="en-US"/>
            </a:br>
            <a:r>
              <a:rPr lang="en-US"/>
              <a:t>What is a cybersecurity CVE?</a:t>
            </a:r>
            <a:br>
              <a:rPr lang="en-US"/>
            </a:br>
            <a:r>
              <a:rPr lang="en-US">
                <a:solidFill>
                  <a:schemeClr val="dk1"/>
                </a:solidFill>
              </a:rPr>
              <a:t>A </a:t>
            </a:r>
            <a:r>
              <a:rPr b="1" lang="en-US">
                <a:solidFill>
                  <a:schemeClr val="dk1"/>
                </a:solidFill>
              </a:rPr>
              <a:t>CVE</a:t>
            </a:r>
            <a:r>
              <a:rPr lang="en-US">
                <a:solidFill>
                  <a:schemeClr val="dk1"/>
                </a:solidFill>
              </a:rPr>
              <a:t> (Common Vulnerabilities and Exposures) is a standardized identifier for publicly disclosed cybersecurity vulnerabilities. Managed by the </a:t>
            </a:r>
            <a:r>
              <a:rPr b="1" lang="en-US">
                <a:solidFill>
                  <a:schemeClr val="dk1"/>
                </a:solidFill>
              </a:rPr>
              <a:t>MITRE Corporation</a:t>
            </a:r>
            <a:r>
              <a:rPr lang="en-US">
                <a:solidFill>
                  <a:schemeClr val="dk1"/>
                </a:solidFill>
              </a:rPr>
              <a:t>,</a:t>
            </a:r>
            <a:br>
              <a:rPr lang="en-US"/>
            </a:br>
            <a:br>
              <a:rPr lang="en-US"/>
            </a:br>
            <a:r>
              <a:rPr lang="en-US"/>
              <a:t>What is CVSS?</a:t>
            </a:r>
            <a:br>
              <a:rPr lang="en-US"/>
            </a:br>
            <a:r>
              <a:rPr b="1" lang="en-US">
                <a:solidFill>
                  <a:schemeClr val="dk1"/>
                </a:solidFill>
              </a:rPr>
              <a:t>CVSS</a:t>
            </a:r>
            <a:r>
              <a:rPr lang="en-US">
                <a:solidFill>
                  <a:schemeClr val="dk1"/>
                </a:solidFill>
              </a:rPr>
              <a:t> stands for </a:t>
            </a:r>
            <a:r>
              <a:rPr b="1" lang="en-US">
                <a:solidFill>
                  <a:schemeClr val="dk1"/>
                </a:solidFill>
              </a:rPr>
              <a:t>Common Vulnerability Scoring System</a:t>
            </a:r>
            <a:r>
              <a:rPr lang="en-US">
                <a:solidFill>
                  <a:schemeClr val="dk1"/>
                </a:solidFill>
              </a:rPr>
              <a:t>. It is a framework used to assess the severity of cybersecurity vulnerabilities. CVSS provides a numerical score (0-10) and qualitative rating (e.g., Low, Medium, High, Critical), helping organizations prioritize responses to vulnerabilities.</a:t>
            </a:r>
            <a:br>
              <a:rPr lang="en-US"/>
            </a:br>
            <a:endParaRPr/>
          </a:p>
          <a:p>
            <a:pPr indent="0" lvl="0" marL="0" rtl="0" algn="l">
              <a:spcBef>
                <a:spcPts val="0"/>
              </a:spcBef>
              <a:spcAft>
                <a:spcPts val="0"/>
              </a:spcAft>
              <a:buNone/>
            </a:pPr>
            <a:r>
              <a:rPr lang="en-US"/>
              <a:t>What is UDP? Why </a:t>
            </a:r>
            <a:r>
              <a:rPr lang="en-US"/>
              <a:t>attack</a:t>
            </a:r>
            <a:r>
              <a:rPr lang="en-US"/>
              <a:t> this way?</a:t>
            </a:r>
            <a:br>
              <a:rPr lang="en-US"/>
            </a:br>
            <a:r>
              <a:rPr b="1" lang="en-US">
                <a:solidFill>
                  <a:schemeClr val="dk1"/>
                </a:solidFill>
              </a:rPr>
              <a:t>UDP</a:t>
            </a:r>
            <a:r>
              <a:rPr lang="en-US">
                <a:solidFill>
                  <a:schemeClr val="dk1"/>
                </a:solidFill>
              </a:rPr>
              <a:t> (User Datagram Protocol) is a lightweight, connectionless communication protocol used for transmitting data quickly with minimal overhead. Unlike TCP, UDP does not ensure data delivery, ordering, or error-checking.</a:t>
            </a:r>
            <a:br>
              <a:rPr lang="en-US"/>
            </a:br>
            <a:br>
              <a:rPr lang="en-US"/>
            </a:br>
            <a:r>
              <a:rPr lang="en-US"/>
              <a:t>What is a flipper zero? What can it do?</a:t>
            </a:r>
            <a:br>
              <a:rPr lang="en-US"/>
            </a:br>
            <a:r>
              <a:rPr lang="en-US">
                <a:solidFill>
                  <a:schemeClr val="dk1"/>
                </a:solidFill>
              </a:rPr>
              <a:t>The </a:t>
            </a:r>
            <a:r>
              <a:rPr b="1" lang="en-US">
                <a:solidFill>
                  <a:schemeClr val="dk1"/>
                </a:solidFill>
              </a:rPr>
              <a:t>Flipper Zero</a:t>
            </a:r>
            <a:r>
              <a:rPr lang="en-US">
                <a:solidFill>
                  <a:schemeClr val="dk1"/>
                </a:solidFill>
              </a:rPr>
              <a:t> is a portable multi-functional device designed for penetration testing, hardware exploration, and security research. It includes features like: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Emulating RFID and NFC devices.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Sending and receiving IR signals.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Bluetooth and Sub-GHz signal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GPIO pins for hardware hacking.</a:t>
            </a:r>
            <a:endParaRPr>
              <a:solidFill>
                <a:schemeClr val="dk1"/>
              </a:solidFill>
            </a:endParaRPr>
          </a:p>
          <a:p>
            <a:pPr indent="0" lvl="0" marL="0" rtl="0" algn="l">
              <a:spcBef>
                <a:spcPts val="1200"/>
              </a:spcBef>
              <a:spcAft>
                <a:spcPts val="0"/>
              </a:spcAft>
              <a:buNone/>
            </a:pPr>
            <a:br>
              <a:rPr lang="en-US"/>
            </a:br>
            <a:r>
              <a:rPr lang="en-US"/>
              <a:t>What is the Marauder ESP32?</a:t>
            </a:r>
            <a:br>
              <a:rPr lang="en-US"/>
            </a:br>
            <a:r>
              <a:rPr lang="en-US">
                <a:solidFill>
                  <a:schemeClr val="dk1"/>
                </a:solidFill>
              </a:rPr>
              <a:t>The </a:t>
            </a:r>
            <a:r>
              <a:rPr b="1" lang="en-US">
                <a:solidFill>
                  <a:schemeClr val="dk1"/>
                </a:solidFill>
              </a:rPr>
              <a:t>Marauder ESP32</a:t>
            </a:r>
            <a:r>
              <a:rPr lang="en-US">
                <a:solidFill>
                  <a:schemeClr val="dk1"/>
                </a:solidFill>
              </a:rPr>
              <a:t> is a tool for Wi-Fi security testing based on the ESP32 microcontroller. It allows users to: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Scan Wi-Fi networks and connected devices.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Perform deauthentication attacks.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Capture Wi-Fi handshakes for cracking.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Test wireless vulnerabilities.</a:t>
            </a:r>
            <a:endParaRPr>
              <a:solidFill>
                <a:schemeClr val="dk1"/>
              </a:solidFill>
            </a:endParaRPr>
          </a:p>
          <a:p>
            <a:pPr indent="0" lvl="0" marL="0" rtl="0" algn="l">
              <a:spcBef>
                <a:spcPts val="1200"/>
              </a:spcBef>
              <a:spcAft>
                <a:spcPts val="0"/>
              </a:spcAft>
              <a:buNone/>
            </a:pPr>
            <a:br>
              <a:rPr lang="en-US"/>
            </a:br>
            <a:r>
              <a:rPr lang="en-US"/>
              <a:t>What is an internet AP?</a:t>
            </a:r>
            <a:br>
              <a:rPr lang="en-US"/>
            </a:br>
            <a:r>
              <a:rPr lang="en-US">
                <a:solidFill>
                  <a:schemeClr val="dk1"/>
                </a:solidFill>
              </a:rPr>
              <a:t>An </a:t>
            </a:r>
            <a:r>
              <a:rPr b="1" lang="en-US">
                <a:solidFill>
                  <a:schemeClr val="dk1"/>
                </a:solidFill>
              </a:rPr>
              <a:t>Internet AP</a:t>
            </a:r>
            <a:r>
              <a:rPr lang="en-US">
                <a:solidFill>
                  <a:schemeClr val="dk1"/>
                </a:solidFill>
              </a:rPr>
              <a:t> (Access Point) is a device or network node that allows wireless devices to connect to a wired network and access the internet.</a:t>
            </a:r>
            <a:br>
              <a:rPr lang="en-US"/>
            </a:br>
            <a:br>
              <a:rPr lang="en-US"/>
            </a:br>
            <a:r>
              <a:rPr lang="en-US"/>
              <a:t>What is a PCAP file?</a:t>
            </a:r>
            <a:br>
              <a:rPr lang="en-US"/>
            </a:br>
            <a:r>
              <a:rPr lang="en-US">
                <a:solidFill>
                  <a:schemeClr val="dk1"/>
                </a:solidFill>
              </a:rPr>
              <a:t>A </a:t>
            </a:r>
            <a:r>
              <a:rPr b="1" lang="en-US">
                <a:solidFill>
                  <a:schemeClr val="dk1"/>
                </a:solidFill>
              </a:rPr>
              <a:t>PCAP</a:t>
            </a:r>
            <a:r>
              <a:rPr lang="en-US">
                <a:solidFill>
                  <a:schemeClr val="dk1"/>
                </a:solidFill>
              </a:rPr>
              <a:t> (Packet Capture) file is a data file that stores network traffic captured by tools like Wireshark, tcpdump, or tshark. It is used in network analysis, troubleshooting, and cybersecurity forensics.</a:t>
            </a:r>
            <a:br>
              <a:rPr lang="en-US">
                <a:solidFill>
                  <a:schemeClr val="dk1"/>
                </a:solidFill>
              </a:rPr>
            </a:br>
            <a:br>
              <a:rPr lang="en-US"/>
            </a:br>
            <a:r>
              <a:rPr lang="en-US"/>
              <a:t>Why use Hashcat?</a:t>
            </a:r>
            <a:br>
              <a:rPr lang="en-US"/>
            </a:br>
            <a:r>
              <a:rPr b="1" lang="en-US">
                <a:solidFill>
                  <a:schemeClr val="dk1"/>
                </a:solidFill>
              </a:rPr>
              <a:t>Hashcat</a:t>
            </a:r>
            <a:r>
              <a:rPr lang="en-US">
                <a:solidFill>
                  <a:schemeClr val="dk1"/>
                </a:solidFill>
              </a:rPr>
              <a:t> is a powerful password-cracking tool used to recover lost passwords, test password security, and perform hash-based penetration testing. It supports a wide variety of hashing algorithms and can leverage CPUs, GPUs, or distributed systems for high performance.</a:t>
            </a:r>
            <a:endParaRPr>
              <a:solidFill>
                <a:schemeClr val="dk1"/>
              </a:solidFill>
            </a:endParaRPr>
          </a:p>
          <a:p>
            <a:pPr indent="0" lvl="0" marL="0" rtl="0" algn="l">
              <a:spcBef>
                <a:spcPts val="0"/>
              </a:spcBef>
              <a:spcAft>
                <a:spcPts val="0"/>
              </a:spcAft>
              <a:buNone/>
            </a:pPr>
            <a:br>
              <a:rPr lang="en-US"/>
            </a:br>
            <a:endParaRPr/>
          </a:p>
          <a:p>
            <a:pPr indent="0" lvl="0" marL="0" rtl="0" algn="l">
              <a:spcBef>
                <a:spcPts val="0"/>
              </a:spcBef>
              <a:spcAft>
                <a:spcPts val="0"/>
              </a:spcAft>
              <a:buNone/>
            </a:pPr>
            <a:r>
              <a:rPr lang="en-US"/>
              <a:t>When should you check for updates for firmware or software?</a:t>
            </a:r>
            <a:br>
              <a:rPr lang="en-US"/>
            </a:br>
            <a:r>
              <a:rPr lang="en-US">
                <a:solidFill>
                  <a:schemeClr val="dk1"/>
                </a:solidFill>
              </a:rPr>
              <a:t>You should check for updates: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Regularly</a:t>
            </a:r>
            <a:r>
              <a:rPr lang="en-US">
                <a:solidFill>
                  <a:schemeClr val="dk1"/>
                </a:solidFill>
              </a:rPr>
              <a:t>: Weekly or monthly for routine updates.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When notified</a:t>
            </a:r>
            <a:r>
              <a:rPr lang="en-US">
                <a:solidFill>
                  <a:schemeClr val="dk1"/>
                </a:solidFill>
              </a:rPr>
              <a:t>: Follow update prompts from trusted software or hardware providers.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After discovering vulnerabilities</a:t>
            </a:r>
            <a:r>
              <a:rPr lang="en-US">
                <a:solidFill>
                  <a:schemeClr val="dk1"/>
                </a:solidFill>
              </a:rPr>
              <a:t>: Check immediately after learning about a security issue in the software or device.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Before connecting to critical networks</a:t>
            </a:r>
            <a:r>
              <a:rPr lang="en-US">
                <a:solidFill>
                  <a:schemeClr val="dk1"/>
                </a:solidFill>
              </a:rPr>
              <a:t>: To ensure devices have the latest security patches.</a:t>
            </a:r>
            <a:endParaRPr>
              <a:solidFill>
                <a:schemeClr val="dk1"/>
              </a:solidFill>
            </a:endParaRPr>
          </a:p>
          <a:p>
            <a:pPr indent="0" lvl="0" marL="0" rtl="0" algn="l">
              <a:spcBef>
                <a:spcPts val="1200"/>
              </a:spcBef>
              <a:spcAft>
                <a:spcPts val="0"/>
              </a:spcAft>
              <a:buNone/>
            </a:pPr>
            <a:r>
              <a:t/>
            </a:r>
            <a:endParaRPr/>
          </a:p>
        </p:txBody>
      </p:sp>
      <p:sp>
        <p:nvSpPr>
          <p:cNvPr id="402" name="Google Shape;40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The Tapo L530E has 3 main vulnerabilities out of box. They mainly pertain to the Firmware version prior to 1.2.4 and Tapo App version 2.8.14 or earlier.</a:t>
            </a:r>
            <a:br>
              <a:rPr lang="en-US"/>
            </a:br>
            <a:r>
              <a:rPr lang="en-US"/>
              <a:t> All Vulnerabilities have a CVSS score of 6.5 at this time, but during their initial discovery, their score was at around 8.0 or greater due to the criticality of their nature</a:t>
            </a:r>
            <a:endParaRPr/>
          </a:p>
          <a:p>
            <a:pPr indent="0" lvl="0" marL="0" rtl="0" algn="l">
              <a:spcBef>
                <a:spcPts val="0"/>
              </a:spcBef>
              <a:spcAft>
                <a:spcPts val="0"/>
              </a:spcAft>
              <a:buNone/>
            </a:pPr>
            <a:r>
              <a:t/>
            </a:r>
            <a:endParaRPr/>
          </a:p>
        </p:txBody>
      </p:sp>
      <p:sp>
        <p:nvSpPr>
          <p:cNvPr id="94" name="Google Shape;9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In our Scenario we are role playing a malicious actor who is on a war drive in an upper class neighborhood trying to intercept connections of potential victims and gain access to their networks and ultimately their accounts</a:t>
            </a:r>
            <a:endParaRPr/>
          </a:p>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In our process we will run through our methods of Enumeration, Deauthentication with the network, Interception of data, then Command and Control methods</a:t>
            </a:r>
            <a:endParaRPr/>
          </a:p>
          <a:p>
            <a:pPr indent="0" lvl="0" marL="0" rtl="0" algn="l">
              <a:spcBef>
                <a:spcPts val="0"/>
              </a:spcBef>
              <a:spcAft>
                <a:spcPts val="0"/>
              </a:spcAft>
              <a:buNone/>
            </a:pPr>
            <a:r>
              <a:t/>
            </a:r>
            <a:endParaRPr/>
          </a:p>
        </p:txBody>
      </p:sp>
      <p:sp>
        <p:nvSpPr>
          <p:cNvPr id="126" name="Google Shape;12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In the enumeration stage we can use kali linux and some of its tools to gather the pertinent data. In this case we used airmon-ng from the aircrack-ng suite and Wireshark to monitor networks, devices and their traffic.</a:t>
            </a:r>
            <a:br>
              <a:rPr lang="en-US"/>
            </a:br>
            <a:r>
              <a:rPr lang="en-US"/>
              <a:t> We then filtered the information to find the specific information for UDP broadcast with the tapo app IP callback</a:t>
            </a:r>
            <a:endParaRPr/>
          </a:p>
          <a:p>
            <a:pPr indent="0" lvl="0" marL="0" rtl="0" algn="l">
              <a:spcBef>
                <a:spcPts val="0"/>
              </a:spcBef>
              <a:spcAft>
                <a:spcPts val="0"/>
              </a:spcAft>
              <a:buNone/>
            </a:pPr>
            <a:r>
              <a:t/>
            </a:r>
            <a:endParaRPr/>
          </a:p>
        </p:txBody>
      </p:sp>
      <p:sp>
        <p:nvSpPr>
          <p:cNvPr id="152" name="Google Shape;15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5df7806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From there, we investigated the packets and were able to determine the Access Point’s information.</a:t>
            </a:r>
            <a:endParaRPr/>
          </a:p>
          <a:p>
            <a:pPr indent="0" lvl="0" marL="0" rtl="0" algn="l">
              <a:lnSpc>
                <a:spcPct val="115000"/>
              </a:lnSpc>
              <a:spcBef>
                <a:spcPts val="0"/>
              </a:spcBef>
              <a:spcAft>
                <a:spcPts val="0"/>
              </a:spcAft>
              <a:buClr>
                <a:schemeClr val="dk1"/>
              </a:buClr>
              <a:buSzPts val="1100"/>
              <a:buFont typeface="Arial"/>
              <a:buNone/>
            </a:pPr>
            <a:r>
              <a:rPr lang="en-US"/>
              <a:t>Important information such as its Mac address, IP and BSSID.</a:t>
            </a:r>
            <a:endParaRPr/>
          </a:p>
          <a:p>
            <a:pPr indent="0" lvl="0" marL="0" rtl="0" algn="l">
              <a:lnSpc>
                <a:spcPct val="115000"/>
              </a:lnSpc>
              <a:spcBef>
                <a:spcPts val="0"/>
              </a:spcBef>
              <a:spcAft>
                <a:spcPts val="0"/>
              </a:spcAft>
              <a:buClr>
                <a:schemeClr val="dk1"/>
              </a:buClr>
              <a:buSzPts val="1100"/>
              <a:buFont typeface="Arial"/>
              <a:buNone/>
            </a:pPr>
            <a:r>
              <a:rPr lang="en-US"/>
              <a:t>This also held true for the tapo bulb, thus giving our team all the tools we needed for a successful deauthentication attack. </a:t>
            </a:r>
            <a:endParaRPr/>
          </a:p>
          <a:p>
            <a:pPr indent="0" lvl="0" marL="0" rtl="0" algn="l">
              <a:spcBef>
                <a:spcPts val="0"/>
              </a:spcBef>
              <a:spcAft>
                <a:spcPts val="0"/>
              </a:spcAft>
              <a:buNone/>
            </a:pPr>
            <a:r>
              <a:t/>
            </a:r>
            <a:endParaRPr/>
          </a:p>
        </p:txBody>
      </p:sp>
      <p:sp>
        <p:nvSpPr>
          <p:cNvPr id="164" name="Google Shape;164;g315df7806e6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5df7806e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There are also other methods of Enumerating a network that we tried out</a:t>
            </a:r>
            <a:endParaRPr/>
          </a:p>
          <a:p>
            <a:pPr indent="0" lvl="0" marL="0" rtl="0" algn="l">
              <a:lnSpc>
                <a:spcPct val="115000"/>
              </a:lnSpc>
              <a:spcBef>
                <a:spcPts val="0"/>
              </a:spcBef>
              <a:spcAft>
                <a:spcPts val="0"/>
              </a:spcAft>
              <a:buClr>
                <a:schemeClr val="dk1"/>
              </a:buClr>
              <a:buSzPts val="1100"/>
              <a:buFont typeface="Arial"/>
              <a:buNone/>
            </a:pPr>
            <a:r>
              <a:rPr lang="en-US"/>
              <a:t>– such as using Tenable’s Nessus Essentials software (free for educational use) or pocket hack devices such as the flipper zero and the ESP 32 Marauder</a:t>
            </a:r>
            <a:endParaRPr/>
          </a:p>
          <a:p>
            <a:pPr indent="0" lvl="0" marL="0" rtl="0" algn="l">
              <a:lnSpc>
                <a:spcPct val="115000"/>
              </a:lnSpc>
              <a:spcBef>
                <a:spcPts val="0"/>
              </a:spcBef>
              <a:spcAft>
                <a:spcPts val="0"/>
              </a:spcAft>
              <a:buClr>
                <a:schemeClr val="dk1"/>
              </a:buClr>
              <a:buSzPts val="1100"/>
              <a:buFont typeface="Arial"/>
              <a:buNone/>
            </a:pPr>
            <a:r>
              <a:rPr lang="en-US"/>
              <a:t>– each with their own set of tools and applications that can go further into network penetration and infiltration </a:t>
            </a:r>
            <a:endParaRPr/>
          </a:p>
          <a:p>
            <a:pPr indent="0" lvl="0" marL="0" rtl="0" algn="l">
              <a:spcBef>
                <a:spcPts val="0"/>
              </a:spcBef>
              <a:spcAft>
                <a:spcPts val="0"/>
              </a:spcAft>
              <a:buNone/>
            </a:pPr>
            <a:r>
              <a:rPr lang="en-US"/>
              <a:t>Hand over to logan</a:t>
            </a:r>
            <a:endParaRPr/>
          </a:p>
        </p:txBody>
      </p:sp>
      <p:sp>
        <p:nvSpPr>
          <p:cNvPr id="179" name="Google Shape;179;g315df7806e6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5f653083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rPr>
              <a:t>Now we move on to the next phase of our project, deauthentication.</a:t>
            </a:r>
            <a:endParaRPr sz="1200">
              <a:solidFill>
                <a:schemeClr val="dk1"/>
              </a:solidFill>
            </a:endParaRPr>
          </a:p>
          <a:p>
            <a:pPr indent="-304800" lvl="0" marL="609600" rtl="0" algn="l">
              <a:lnSpc>
                <a:spcPct val="115000"/>
              </a:lnSpc>
              <a:spcBef>
                <a:spcPts val="300"/>
              </a:spcBef>
              <a:spcAft>
                <a:spcPts val="0"/>
              </a:spcAft>
              <a:buClr>
                <a:schemeClr val="dk1"/>
              </a:buClr>
              <a:buSzPts val="1200"/>
              <a:buChar char="●"/>
            </a:pPr>
            <a:r>
              <a:rPr lang="en-US" sz="1200">
                <a:solidFill>
                  <a:schemeClr val="dk1"/>
                </a:solidFill>
              </a:rPr>
              <a:t>Typically you'll see deauth attacks executed over command line using a tool like aircrack-n, as seen in this slide.</a:t>
            </a:r>
            <a:endParaRPr sz="1200">
              <a:solidFill>
                <a:schemeClr val="dk1"/>
              </a:solidFill>
            </a:endParaRPr>
          </a:p>
          <a:p>
            <a:pPr indent="-304800" lvl="0" marL="609600" rtl="0" algn="l">
              <a:lnSpc>
                <a:spcPct val="115000"/>
              </a:lnSpc>
              <a:spcBef>
                <a:spcPts val="0"/>
              </a:spcBef>
              <a:spcAft>
                <a:spcPts val="0"/>
              </a:spcAft>
              <a:buClr>
                <a:schemeClr val="dk1"/>
              </a:buClr>
              <a:buSzPts val="1200"/>
              <a:buChar char="●"/>
            </a:pPr>
            <a:r>
              <a:rPr b="1" lang="en-US" sz="1200">
                <a:solidFill>
                  <a:schemeClr val="dk1"/>
                </a:solidFill>
              </a:rPr>
              <a:t>Quickly go over the command and switches</a:t>
            </a:r>
            <a:endParaRPr b="1" sz="1200">
              <a:solidFill>
                <a:schemeClr val="dk1"/>
              </a:solidFill>
            </a:endParaRPr>
          </a:p>
          <a:p>
            <a:pPr indent="-304800" lvl="0" marL="609600" rtl="0" algn="l">
              <a:lnSpc>
                <a:spcPct val="115000"/>
              </a:lnSpc>
              <a:spcBef>
                <a:spcPts val="0"/>
              </a:spcBef>
              <a:spcAft>
                <a:spcPts val="0"/>
              </a:spcAft>
              <a:buClr>
                <a:schemeClr val="dk1"/>
              </a:buClr>
              <a:buSzPts val="1200"/>
              <a:buChar char="●"/>
            </a:pPr>
            <a:r>
              <a:rPr lang="en-US" sz="1200">
                <a:solidFill>
                  <a:schemeClr val="dk1"/>
                </a:solidFill>
              </a:rPr>
              <a:t>Looks like any typical command line tool right?</a:t>
            </a:r>
            <a:endParaRPr sz="1200">
              <a:solidFill>
                <a:schemeClr val="dk1"/>
              </a:solidFill>
            </a:endParaRPr>
          </a:p>
          <a:p>
            <a:pPr indent="-304800" lvl="0" marL="609600" rtl="0" algn="l">
              <a:lnSpc>
                <a:spcPct val="115000"/>
              </a:lnSpc>
              <a:spcBef>
                <a:spcPts val="0"/>
              </a:spcBef>
              <a:spcAft>
                <a:spcPts val="0"/>
              </a:spcAft>
              <a:buClr>
                <a:schemeClr val="dk1"/>
              </a:buClr>
              <a:buSzPts val="1200"/>
              <a:buChar char="●"/>
            </a:pPr>
            <a:r>
              <a:rPr lang="en-US" sz="1200">
                <a:solidFill>
                  <a:schemeClr val="dk1"/>
                </a:solidFill>
              </a:rPr>
              <a:t>Now what if I told you attacking networks and IoT devices doesn't have to be so boring? [Next Slide]</a:t>
            </a:r>
            <a:endParaRPr sz="1200">
              <a:solidFill>
                <a:schemeClr val="dk1"/>
              </a:solidFill>
            </a:endParaRPr>
          </a:p>
          <a:p>
            <a:pPr indent="0" lvl="0" marL="0" rtl="0" algn="l">
              <a:spcBef>
                <a:spcPts val="300"/>
              </a:spcBef>
              <a:spcAft>
                <a:spcPts val="0"/>
              </a:spcAft>
              <a:buNone/>
            </a:pPr>
            <a:br>
              <a:rPr lang="en-US"/>
            </a:br>
            <a:endParaRPr/>
          </a:p>
          <a:p>
            <a:pPr indent="0" lvl="0" marL="0" rtl="0" algn="l">
              <a:spcBef>
                <a:spcPts val="0"/>
              </a:spcBef>
              <a:spcAft>
                <a:spcPts val="0"/>
              </a:spcAft>
              <a:buNone/>
            </a:pPr>
            <a:r>
              <a:rPr lang="en-US"/>
              <a:t>When the amount of ACKs outnumbers the second # thats an indication of a successful deauth - in the command deauth 0 will run indefinitely</a:t>
            </a:r>
            <a:endParaRPr/>
          </a:p>
          <a:p>
            <a:pPr indent="0" lvl="0" marL="0" rtl="0" algn="l">
              <a:spcBef>
                <a:spcPts val="0"/>
              </a:spcBef>
              <a:spcAft>
                <a:spcPts val="0"/>
              </a:spcAft>
              <a:buNone/>
            </a:pPr>
            <a:r>
              <a:t/>
            </a:r>
            <a:endParaRPr/>
          </a:p>
        </p:txBody>
      </p:sp>
      <p:sp>
        <p:nvSpPr>
          <p:cNvPr id="192" name="Google Shape;192;g315f653083b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5f65308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tool we used to deauth our network is a Flipper Zero with a wifi board running Marauder firmware.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Mention setting up a guest network to run the deauth attack against.</a:t>
            </a:r>
            <a:endParaRPr/>
          </a:p>
          <a:p>
            <a:pPr indent="0" lvl="0" marL="0" rtl="0" algn="l">
              <a:spcBef>
                <a:spcPts val="0"/>
              </a:spcBef>
              <a:spcAft>
                <a:spcPts val="0"/>
              </a:spcAft>
              <a:buClr>
                <a:schemeClr val="dk1"/>
              </a:buClr>
              <a:buSzPts val="1100"/>
              <a:buFont typeface="Arial"/>
              <a:buNone/>
            </a:pPr>
            <a:r>
              <a:rPr lang="en-US"/>
              <a:t>Go into the steps to run the attack from the slide.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After mentioning ~~ "selecting [1] for the guest network." --&gt; [New Slide]</a:t>
            </a:r>
            <a:endParaRPr/>
          </a:p>
        </p:txBody>
      </p:sp>
      <p:sp>
        <p:nvSpPr>
          <p:cNvPr id="208" name="Google Shape;208;g315f653083b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1792288" y="612775"/>
            <a:ext cx="5486400" cy="4114800"/>
          </a:xfrm>
          <a:prstGeom prst="rect">
            <a:avLst/>
          </a:prstGeom>
          <a:noFill/>
          <a:ln>
            <a:noFill/>
          </a:ln>
        </p:spPr>
      </p:sp>
      <p:sp>
        <p:nvSpPr>
          <p:cNvPr id="64" name="Google Shape;64;p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3.png"/><Relationship Id="rId11" Type="http://schemas.openxmlformats.org/officeDocument/2006/relationships/image" Target="../media/image27.png"/><Relationship Id="rId10" Type="http://schemas.openxmlformats.org/officeDocument/2006/relationships/image" Target="../media/image26.png"/><Relationship Id="rId12" Type="http://schemas.openxmlformats.org/officeDocument/2006/relationships/image" Target="../media/image30.png"/><Relationship Id="rId9" Type="http://schemas.openxmlformats.org/officeDocument/2006/relationships/image" Target="../media/image28.png"/><Relationship Id="rId5" Type="http://schemas.openxmlformats.org/officeDocument/2006/relationships/image" Target="../media/image1.png"/><Relationship Id="rId6" Type="http://schemas.openxmlformats.org/officeDocument/2006/relationships/image" Target="../media/image25.png"/><Relationship Id="rId7" Type="http://schemas.openxmlformats.org/officeDocument/2006/relationships/image" Target="../media/image22.png"/><Relationship Id="rId8"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33.png"/><Relationship Id="rId7"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38.jpg"/><Relationship Id="rId7" Type="http://schemas.openxmlformats.org/officeDocument/2006/relationships/image" Target="../media/image4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3.png"/><Relationship Id="rId9" Type="http://schemas.openxmlformats.org/officeDocument/2006/relationships/image" Target="../media/image37.jpg"/><Relationship Id="rId5" Type="http://schemas.openxmlformats.org/officeDocument/2006/relationships/image" Target="../media/image1.png"/><Relationship Id="rId6" Type="http://schemas.openxmlformats.org/officeDocument/2006/relationships/hyperlink" Target="http://drive.google.com/file/d/1m8njda0Qrq1AjxHyCFm6pb-dopuvFGLK/view" TargetMode="External"/><Relationship Id="rId7" Type="http://schemas.openxmlformats.org/officeDocument/2006/relationships/image" Target="../media/image36.jpg"/><Relationship Id="rId8" Type="http://schemas.openxmlformats.org/officeDocument/2006/relationships/hyperlink" Target="http://drive.google.com/file/d/1DfJ2eTfQPpm3OVCduWdaTytyIPTT6lCV/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45.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45.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5.png"/><Relationship Id="rId7"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7.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3.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23.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331" l="0" r="0" t="-3332"/>
            </a:stretch>
          </a:blipFill>
          <a:ln>
            <a:noFill/>
          </a:ln>
        </p:spPr>
      </p:sp>
      <p:sp>
        <p:nvSpPr>
          <p:cNvPr id="85" name="Google Shape;85;p1"/>
          <p:cNvSpPr/>
          <p:nvPr/>
        </p:nvSpPr>
        <p:spPr>
          <a:xfrm>
            <a:off x="0" y="0"/>
            <a:ext cx="18288000" cy="4273013"/>
          </a:xfrm>
          <a:custGeom>
            <a:rect b="b" l="l" r="r" t="t"/>
            <a:pathLst>
              <a:path extrusionOk="0" h="4273013" w="18288000">
                <a:moveTo>
                  <a:pt x="0" y="0"/>
                </a:moveTo>
                <a:lnTo>
                  <a:pt x="18288000" y="0"/>
                </a:lnTo>
                <a:lnTo>
                  <a:pt x="18288000" y="4273013"/>
                </a:lnTo>
                <a:lnTo>
                  <a:pt x="0" y="4273013"/>
                </a:lnTo>
                <a:lnTo>
                  <a:pt x="0" y="0"/>
                </a:lnTo>
                <a:close/>
              </a:path>
            </a:pathLst>
          </a:custGeom>
          <a:blipFill rotWithShape="1">
            <a:blip r:embed="rId4">
              <a:alphaModFix/>
            </a:blip>
            <a:stretch>
              <a:fillRect b="0" l="0" r="0" t="-255580"/>
            </a:stretch>
          </a:blipFill>
          <a:ln>
            <a:noFill/>
          </a:ln>
        </p:spPr>
      </p:sp>
      <p:sp>
        <p:nvSpPr>
          <p:cNvPr id="86" name="Google Shape;86;p1"/>
          <p:cNvSpPr txBox="1"/>
          <p:nvPr/>
        </p:nvSpPr>
        <p:spPr>
          <a:xfrm>
            <a:off x="10326006" y="9182100"/>
            <a:ext cx="6933300" cy="3693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2400">
                <a:solidFill>
                  <a:srgbClr val="FFFFFF"/>
                </a:solidFill>
              </a:rPr>
              <a:t>Logan Tassin</a:t>
            </a:r>
            <a:endParaRPr/>
          </a:p>
        </p:txBody>
      </p:sp>
      <p:sp>
        <p:nvSpPr>
          <p:cNvPr id="87" name="Google Shape;87;p1"/>
          <p:cNvSpPr txBox="1"/>
          <p:nvPr/>
        </p:nvSpPr>
        <p:spPr>
          <a:xfrm>
            <a:off x="1028700" y="9182100"/>
            <a:ext cx="46782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FFFFFF"/>
                </a:solidFill>
              </a:rPr>
              <a:t>Nicholas Martucci</a:t>
            </a:r>
            <a:endParaRPr/>
          </a:p>
        </p:txBody>
      </p:sp>
      <p:cxnSp>
        <p:nvCxnSpPr>
          <p:cNvPr id="88" name="Google Shape;88;p1"/>
          <p:cNvCxnSpPr/>
          <p:nvPr/>
        </p:nvCxnSpPr>
        <p:spPr>
          <a:xfrm flipH="1" rot="10800000">
            <a:off x="3676070" y="9357159"/>
            <a:ext cx="11529600" cy="11700"/>
          </a:xfrm>
          <a:prstGeom prst="straightConnector1">
            <a:avLst/>
          </a:prstGeom>
          <a:noFill/>
          <a:ln cap="flat" cmpd="sng" w="19050">
            <a:solidFill>
              <a:srgbClr val="FFFFFF"/>
            </a:solidFill>
            <a:prstDash val="solid"/>
            <a:round/>
            <a:headEnd len="sm" w="sm" type="none"/>
            <a:tailEnd len="sm" w="sm" type="none"/>
          </a:ln>
        </p:spPr>
      </p:cxnSp>
      <p:sp>
        <p:nvSpPr>
          <p:cNvPr id="89" name="Google Shape;89;p1"/>
          <p:cNvSpPr txBox="1"/>
          <p:nvPr/>
        </p:nvSpPr>
        <p:spPr>
          <a:xfrm>
            <a:off x="100" y="2933925"/>
            <a:ext cx="18288000" cy="200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6500">
                <a:solidFill>
                  <a:srgbClr val="FFFFFF"/>
                </a:solidFill>
              </a:rPr>
              <a:t>Tapo L530E Consumer Smartbulb</a:t>
            </a:r>
            <a:endParaRPr b="1" sz="6500">
              <a:solidFill>
                <a:srgbClr val="FFFFFF"/>
              </a:solidFill>
            </a:endParaRPr>
          </a:p>
          <a:p>
            <a:pPr indent="0" lvl="0" marL="0" marR="0" rtl="0" algn="ctr">
              <a:lnSpc>
                <a:spcPct val="100000"/>
              </a:lnSpc>
              <a:spcBef>
                <a:spcPts val="0"/>
              </a:spcBef>
              <a:spcAft>
                <a:spcPts val="0"/>
              </a:spcAft>
              <a:buNone/>
            </a:pPr>
            <a:r>
              <a:rPr b="1" lang="en-US" sz="6500">
                <a:solidFill>
                  <a:srgbClr val="FFFFFF"/>
                </a:solidFill>
              </a:rPr>
              <a:t>IoT Vulnerability Exposition </a:t>
            </a:r>
            <a:endParaRPr sz="6500"/>
          </a:p>
        </p:txBody>
      </p:sp>
      <p:sp>
        <p:nvSpPr>
          <p:cNvPr id="90" name="Google Shape;90;p1"/>
          <p:cNvSpPr txBox="1"/>
          <p:nvPr/>
        </p:nvSpPr>
        <p:spPr>
          <a:xfrm>
            <a:off x="7824450" y="9578400"/>
            <a:ext cx="26391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FFFFFF"/>
                </a:solidFill>
              </a:rPr>
              <a:t>Kevin Velazquez</a:t>
            </a:r>
            <a:endParaRPr/>
          </a:p>
        </p:txBody>
      </p:sp>
      <p:sp>
        <p:nvSpPr>
          <p:cNvPr id="91" name="Google Shape;91;p1"/>
          <p:cNvSpPr txBox="1"/>
          <p:nvPr/>
        </p:nvSpPr>
        <p:spPr>
          <a:xfrm>
            <a:off x="3577950" y="5353450"/>
            <a:ext cx="111321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800">
                <a:solidFill>
                  <a:srgbClr val="FFBD59"/>
                </a:solidFill>
              </a:rPr>
              <a:t>Enumeration, Deauthentication, Command and Control</a:t>
            </a:r>
            <a:endParaRPr sz="4800">
              <a:solidFill>
                <a:srgbClr val="FFBD59"/>
              </a:solidFill>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15f653083b_0_1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243" name="Google Shape;243;g315f653083b_0_115"/>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244" name="Google Shape;244;g315f653083b_0_115"/>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45" name="Google Shape;245;g315f653083b_0_115"/>
          <p:cNvSpPr txBox="1"/>
          <p:nvPr/>
        </p:nvSpPr>
        <p:spPr>
          <a:xfrm>
            <a:off x="4333725" y="672300"/>
            <a:ext cx="115446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BD59"/>
                </a:solidFill>
              </a:rPr>
              <a:t>Deauthentication - Part 2</a:t>
            </a:r>
            <a:endParaRPr sz="4100"/>
          </a:p>
        </p:txBody>
      </p:sp>
      <p:sp>
        <p:nvSpPr>
          <p:cNvPr id="246" name="Google Shape;246;g315f653083b_0_115"/>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600"/>
              <a:t>2</a:t>
            </a:r>
            <a:endParaRPr/>
          </a:p>
        </p:txBody>
      </p:sp>
      <p:sp>
        <p:nvSpPr>
          <p:cNvPr id="247" name="Google Shape;247;g315f653083b_0_115"/>
          <p:cNvSpPr/>
          <p:nvPr/>
        </p:nvSpPr>
        <p:spPr>
          <a:xfrm>
            <a:off x="571688" y="1953512"/>
            <a:ext cx="17144630" cy="8121635"/>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15f653083b_0_115"/>
          <p:cNvSpPr txBox="1"/>
          <p:nvPr/>
        </p:nvSpPr>
        <p:spPr>
          <a:xfrm>
            <a:off x="1143000" y="2848425"/>
            <a:ext cx="4826100" cy="63318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Next Steps</a:t>
            </a:r>
            <a:r>
              <a:rPr lang="en-US" sz="3200">
                <a:solidFill>
                  <a:schemeClr val="lt1"/>
                </a:solidFill>
                <a:latin typeface="Calibri"/>
                <a:ea typeface="Calibri"/>
                <a:cs typeface="Calibri"/>
                <a:sym typeface="Calibri"/>
              </a:rPr>
              <a:t>:</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Set Sniff to PMKID.</a:t>
            </a:r>
            <a:endParaRPr sz="3200">
              <a:solidFill>
                <a:schemeClr val="lt1"/>
              </a:solidFill>
              <a:latin typeface="Calibri"/>
              <a:ea typeface="Calibri"/>
              <a:cs typeface="Calibri"/>
              <a:sym typeface="Calibri"/>
            </a:endParaRPr>
          </a:p>
          <a:p>
            <a:pPr indent="0" lvl="0" marL="45720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Select to sniff and deauth. previously selected AP.</a:t>
            </a:r>
            <a:endParaRPr sz="3200">
              <a:solidFill>
                <a:schemeClr val="lt1"/>
              </a:solidFill>
              <a:latin typeface="Calibri"/>
              <a:ea typeface="Calibri"/>
              <a:cs typeface="Calibri"/>
              <a:sym typeface="Calibri"/>
            </a:endParaRPr>
          </a:p>
          <a:p>
            <a:pPr indent="0" lvl="0" marL="45720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Leave deauth. attack running until EAPOL has been received.</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cxnSp>
        <p:nvCxnSpPr>
          <p:cNvPr id="249" name="Google Shape;249;g315f653083b_0_115"/>
          <p:cNvCxnSpPr/>
          <p:nvPr/>
        </p:nvCxnSpPr>
        <p:spPr>
          <a:xfrm>
            <a:off x="11192900" y="4177200"/>
            <a:ext cx="966300" cy="966300"/>
          </a:xfrm>
          <a:prstGeom prst="straightConnector1">
            <a:avLst/>
          </a:prstGeom>
          <a:solidFill>
            <a:schemeClr val="lt2"/>
          </a:solidFill>
          <a:ln>
            <a:noFill/>
          </a:ln>
        </p:spPr>
      </p:cxnSp>
      <p:grpSp>
        <p:nvGrpSpPr>
          <p:cNvPr id="250" name="Google Shape;250;g315f653083b_0_115"/>
          <p:cNvGrpSpPr/>
          <p:nvPr/>
        </p:nvGrpSpPr>
        <p:grpSpPr>
          <a:xfrm>
            <a:off x="6578739" y="2386864"/>
            <a:ext cx="9299586" cy="7490586"/>
            <a:chOff x="6578739" y="2386864"/>
            <a:chExt cx="9299586" cy="7490586"/>
          </a:xfrm>
        </p:grpSpPr>
        <p:grpSp>
          <p:nvGrpSpPr>
            <p:cNvPr id="251" name="Google Shape;251;g315f653083b_0_115"/>
            <p:cNvGrpSpPr/>
            <p:nvPr/>
          </p:nvGrpSpPr>
          <p:grpSpPr>
            <a:xfrm>
              <a:off x="6578739" y="2386864"/>
              <a:ext cx="9299586" cy="7490586"/>
              <a:chOff x="6578739" y="2386864"/>
              <a:chExt cx="9299586" cy="7490586"/>
            </a:xfrm>
          </p:grpSpPr>
          <p:grpSp>
            <p:nvGrpSpPr>
              <p:cNvPr id="252" name="Google Shape;252;g315f653083b_0_115"/>
              <p:cNvGrpSpPr/>
              <p:nvPr/>
            </p:nvGrpSpPr>
            <p:grpSpPr>
              <a:xfrm>
                <a:off x="6578739" y="2386864"/>
                <a:ext cx="4622136" cy="2489465"/>
                <a:chOff x="6578739" y="2386864"/>
                <a:chExt cx="4622136" cy="2489465"/>
              </a:xfrm>
            </p:grpSpPr>
            <p:grpSp>
              <p:nvGrpSpPr>
                <p:cNvPr id="253" name="Google Shape;253;g315f653083b_0_115"/>
                <p:cNvGrpSpPr/>
                <p:nvPr/>
              </p:nvGrpSpPr>
              <p:grpSpPr>
                <a:xfrm>
                  <a:off x="6578739" y="2386864"/>
                  <a:ext cx="442611" cy="595011"/>
                  <a:chOff x="6553200" y="2743200"/>
                  <a:chExt cx="442611" cy="595011"/>
                </a:xfrm>
              </p:grpSpPr>
              <p:sp>
                <p:nvSpPr>
                  <p:cNvPr id="254" name="Google Shape;254;g315f653083b_0_115"/>
                  <p:cNvSpPr/>
                  <p:nvPr/>
                </p:nvSpPr>
                <p:spPr>
                  <a:xfrm>
                    <a:off x="6553200" y="2895600"/>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55" name="Google Shape;255;g315f653083b_0_115"/>
                  <p:cNvSpPr txBox="1"/>
                  <p:nvPr/>
                </p:nvSpPr>
                <p:spPr>
                  <a:xfrm>
                    <a:off x="6553200" y="2743200"/>
                    <a:ext cx="3048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1</a:t>
                    </a:r>
                    <a:endParaRPr b="1" sz="3200">
                      <a:solidFill>
                        <a:schemeClr val="dk1"/>
                      </a:solidFill>
                      <a:latin typeface="Calibri"/>
                      <a:ea typeface="Calibri"/>
                      <a:cs typeface="Calibri"/>
                      <a:sym typeface="Calibri"/>
                    </a:endParaRPr>
                  </a:p>
                </p:txBody>
              </p:sp>
            </p:grpSp>
            <p:pic>
              <p:nvPicPr>
                <p:cNvPr id="256" name="Google Shape;256;g315f653083b_0_115"/>
                <p:cNvPicPr preferRelativeResize="0"/>
                <p:nvPr/>
              </p:nvPicPr>
              <p:blipFill>
                <a:blip r:embed="rId6">
                  <a:alphaModFix/>
                </a:blip>
                <a:stretch>
                  <a:fillRect/>
                </a:stretch>
              </p:blipFill>
              <p:spPr>
                <a:xfrm>
                  <a:off x="7086075" y="2386875"/>
                  <a:ext cx="4114800" cy="2489454"/>
                </a:xfrm>
                <a:prstGeom prst="rect">
                  <a:avLst/>
                </a:prstGeom>
                <a:noFill/>
                <a:ln>
                  <a:noFill/>
                </a:ln>
              </p:spPr>
            </p:pic>
          </p:grpSp>
          <p:grpSp>
            <p:nvGrpSpPr>
              <p:cNvPr id="257" name="Google Shape;257;g315f653083b_0_115"/>
              <p:cNvGrpSpPr/>
              <p:nvPr/>
            </p:nvGrpSpPr>
            <p:grpSpPr>
              <a:xfrm>
                <a:off x="11260625" y="5002675"/>
                <a:ext cx="4617700" cy="2479168"/>
                <a:chOff x="11260625" y="5002675"/>
                <a:chExt cx="4617700" cy="2479168"/>
              </a:xfrm>
            </p:grpSpPr>
            <p:grpSp>
              <p:nvGrpSpPr>
                <p:cNvPr id="258" name="Google Shape;258;g315f653083b_0_115"/>
                <p:cNvGrpSpPr/>
                <p:nvPr/>
              </p:nvGrpSpPr>
              <p:grpSpPr>
                <a:xfrm>
                  <a:off x="11260625" y="5002675"/>
                  <a:ext cx="442611" cy="609600"/>
                  <a:chOff x="12192000" y="2819400"/>
                  <a:chExt cx="442611" cy="609600"/>
                </a:xfrm>
              </p:grpSpPr>
              <p:sp>
                <p:nvSpPr>
                  <p:cNvPr id="259" name="Google Shape;259;g315f653083b_0_115"/>
                  <p:cNvSpPr/>
                  <p:nvPr/>
                </p:nvSpPr>
                <p:spPr>
                  <a:xfrm>
                    <a:off x="12192000" y="2986389"/>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60" name="Google Shape;260;g315f653083b_0_115"/>
                  <p:cNvSpPr txBox="1"/>
                  <p:nvPr/>
                </p:nvSpPr>
                <p:spPr>
                  <a:xfrm>
                    <a:off x="12192000" y="2819400"/>
                    <a:ext cx="3048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2</a:t>
                    </a:r>
                    <a:endParaRPr b="1" sz="3200">
                      <a:solidFill>
                        <a:schemeClr val="dk1"/>
                      </a:solidFill>
                      <a:latin typeface="Calibri"/>
                      <a:ea typeface="Calibri"/>
                      <a:cs typeface="Calibri"/>
                      <a:sym typeface="Calibri"/>
                    </a:endParaRPr>
                  </a:p>
                </p:txBody>
              </p:sp>
            </p:grpSp>
            <p:pic>
              <p:nvPicPr>
                <p:cNvPr id="261" name="Google Shape;261;g315f653083b_0_115"/>
                <p:cNvPicPr preferRelativeResize="0"/>
                <p:nvPr/>
              </p:nvPicPr>
              <p:blipFill>
                <a:blip r:embed="rId7">
                  <a:alphaModFix/>
                </a:blip>
                <a:stretch>
                  <a:fillRect/>
                </a:stretch>
              </p:blipFill>
              <p:spPr>
                <a:xfrm>
                  <a:off x="11763525" y="5002675"/>
                  <a:ext cx="4114800" cy="2479168"/>
                </a:xfrm>
                <a:prstGeom prst="rect">
                  <a:avLst/>
                </a:prstGeom>
                <a:noFill/>
                <a:ln>
                  <a:noFill/>
                </a:ln>
              </p:spPr>
            </p:pic>
          </p:grpSp>
          <p:grpSp>
            <p:nvGrpSpPr>
              <p:cNvPr id="262" name="Google Shape;262;g315f653083b_0_115"/>
              <p:cNvGrpSpPr/>
              <p:nvPr/>
            </p:nvGrpSpPr>
            <p:grpSpPr>
              <a:xfrm>
                <a:off x="6643475" y="7398263"/>
                <a:ext cx="4617149" cy="2479188"/>
                <a:chOff x="6643475" y="7398263"/>
                <a:chExt cx="4617149" cy="2479188"/>
              </a:xfrm>
            </p:grpSpPr>
            <p:grpSp>
              <p:nvGrpSpPr>
                <p:cNvPr id="263" name="Google Shape;263;g315f653083b_0_115"/>
                <p:cNvGrpSpPr/>
                <p:nvPr/>
              </p:nvGrpSpPr>
              <p:grpSpPr>
                <a:xfrm>
                  <a:off x="6643475" y="7398263"/>
                  <a:ext cx="442611" cy="595011"/>
                  <a:chOff x="6553200" y="6400800"/>
                  <a:chExt cx="442611" cy="595011"/>
                </a:xfrm>
              </p:grpSpPr>
              <p:sp>
                <p:nvSpPr>
                  <p:cNvPr id="264" name="Google Shape;264;g315f653083b_0_115"/>
                  <p:cNvSpPr/>
                  <p:nvPr/>
                </p:nvSpPr>
                <p:spPr>
                  <a:xfrm>
                    <a:off x="6553200" y="6553200"/>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65" name="Google Shape;265;g315f653083b_0_115"/>
                  <p:cNvSpPr txBox="1"/>
                  <p:nvPr/>
                </p:nvSpPr>
                <p:spPr>
                  <a:xfrm>
                    <a:off x="6553200" y="6400800"/>
                    <a:ext cx="3048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3</a:t>
                    </a:r>
                    <a:endParaRPr b="1" sz="3200">
                      <a:solidFill>
                        <a:schemeClr val="dk1"/>
                      </a:solidFill>
                      <a:latin typeface="Calibri"/>
                      <a:ea typeface="Calibri"/>
                      <a:cs typeface="Calibri"/>
                      <a:sym typeface="Calibri"/>
                    </a:endParaRPr>
                  </a:p>
                </p:txBody>
              </p:sp>
            </p:grpSp>
            <p:pic>
              <p:nvPicPr>
                <p:cNvPr id="266" name="Google Shape;266;g315f653083b_0_115"/>
                <p:cNvPicPr preferRelativeResize="0"/>
                <p:nvPr/>
              </p:nvPicPr>
              <p:blipFill>
                <a:blip r:embed="rId8">
                  <a:alphaModFix/>
                </a:blip>
                <a:stretch>
                  <a:fillRect/>
                </a:stretch>
              </p:blipFill>
              <p:spPr>
                <a:xfrm>
                  <a:off x="7145825" y="7398282"/>
                  <a:ext cx="4114799" cy="2479168"/>
                </a:xfrm>
                <a:prstGeom prst="rect">
                  <a:avLst/>
                </a:prstGeom>
                <a:noFill/>
                <a:ln>
                  <a:noFill/>
                </a:ln>
              </p:spPr>
            </p:pic>
          </p:grpSp>
          <p:sp>
            <p:nvSpPr>
              <p:cNvPr id="267" name="Google Shape;267;g315f653083b_0_115"/>
              <p:cNvSpPr/>
              <p:nvPr/>
            </p:nvSpPr>
            <p:spPr>
              <a:xfrm rot="5400000">
                <a:off x="12471225" y="2425625"/>
                <a:ext cx="1743000" cy="3158400"/>
              </a:xfrm>
              <a:prstGeom prst="bentArrow">
                <a:avLst>
                  <a:gd fmla="val 15184" name="adj1"/>
                  <a:gd fmla="val 25000" name="adj2"/>
                  <a:gd fmla="val 25000" name="adj3"/>
                  <a:gd fmla="val 43750" name="adj4"/>
                </a:avLst>
              </a:prstGeom>
              <a:gradFill>
                <a:gsLst>
                  <a:gs pos="0">
                    <a:srgbClr val="F48108">
                      <a:alpha val="60000"/>
                    </a:srgbClr>
                  </a:gs>
                  <a:gs pos="100000">
                    <a:srgbClr val="703D08">
                      <a:alpha val="6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68" name="Google Shape;268;g315f653083b_0_115"/>
            <p:cNvSpPr/>
            <p:nvPr/>
          </p:nvSpPr>
          <p:spPr>
            <a:xfrm flipH="1" rot="-5400000">
              <a:off x="8058800" y="4894500"/>
              <a:ext cx="1743000" cy="3158400"/>
            </a:xfrm>
            <a:prstGeom prst="bentArrow">
              <a:avLst>
                <a:gd fmla="val 15184" name="adj1"/>
                <a:gd fmla="val 25000" name="adj2"/>
                <a:gd fmla="val 25000" name="adj3"/>
                <a:gd fmla="val 43750" name="adj4"/>
              </a:avLst>
            </a:prstGeom>
            <a:gradFill>
              <a:gsLst>
                <a:gs pos="0">
                  <a:srgbClr val="F48108">
                    <a:alpha val="60000"/>
                  </a:srgbClr>
                </a:gs>
                <a:gs pos="100000">
                  <a:srgbClr val="703D08">
                    <a:alpha val="6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269" name="Google Shape;269;g315f653083b_0_115"/>
          <p:cNvPicPr preferRelativeResize="0"/>
          <p:nvPr/>
        </p:nvPicPr>
        <p:blipFill>
          <a:blip r:embed="rId9">
            <a:alphaModFix/>
          </a:blip>
          <a:stretch>
            <a:fillRect/>
          </a:stretch>
        </p:blipFill>
        <p:spPr>
          <a:xfrm>
            <a:off x="12710425" y="3508500"/>
            <a:ext cx="1264600" cy="1264600"/>
          </a:xfrm>
          <a:prstGeom prst="rect">
            <a:avLst/>
          </a:prstGeom>
          <a:noFill/>
          <a:ln>
            <a:noFill/>
          </a:ln>
        </p:spPr>
      </p:pic>
      <p:pic>
        <p:nvPicPr>
          <p:cNvPr id="270" name="Google Shape;270;g315f653083b_0_115"/>
          <p:cNvPicPr preferRelativeResize="0"/>
          <p:nvPr/>
        </p:nvPicPr>
        <p:blipFill>
          <a:blip r:embed="rId10">
            <a:alphaModFix/>
          </a:blip>
          <a:stretch>
            <a:fillRect/>
          </a:stretch>
        </p:blipFill>
        <p:spPr>
          <a:xfrm>
            <a:off x="8497525" y="5872975"/>
            <a:ext cx="1411400" cy="1411400"/>
          </a:xfrm>
          <a:prstGeom prst="rect">
            <a:avLst/>
          </a:prstGeom>
          <a:noFill/>
          <a:ln>
            <a:noFill/>
          </a:ln>
        </p:spPr>
      </p:pic>
      <p:pic>
        <p:nvPicPr>
          <p:cNvPr id="271" name="Google Shape;271;g315f653083b_0_115"/>
          <p:cNvPicPr preferRelativeResize="0"/>
          <p:nvPr/>
        </p:nvPicPr>
        <p:blipFill>
          <a:blip r:embed="rId11">
            <a:alphaModFix/>
          </a:blip>
          <a:stretch>
            <a:fillRect/>
          </a:stretch>
        </p:blipFill>
        <p:spPr>
          <a:xfrm>
            <a:off x="8431625" y="6019776"/>
            <a:ext cx="1543199" cy="1543199"/>
          </a:xfrm>
          <a:prstGeom prst="rect">
            <a:avLst/>
          </a:prstGeom>
          <a:noFill/>
          <a:ln>
            <a:noFill/>
          </a:ln>
        </p:spPr>
      </p:pic>
      <p:pic>
        <p:nvPicPr>
          <p:cNvPr id="272" name="Google Shape;272;g315f653083b_0_115"/>
          <p:cNvPicPr preferRelativeResize="0"/>
          <p:nvPr/>
        </p:nvPicPr>
        <p:blipFill>
          <a:blip r:embed="rId12">
            <a:alphaModFix/>
          </a:blip>
          <a:stretch>
            <a:fillRect/>
          </a:stretch>
        </p:blipFill>
        <p:spPr>
          <a:xfrm>
            <a:off x="8942625" y="5759113"/>
            <a:ext cx="966300" cy="966300"/>
          </a:xfrm>
          <a:prstGeom prst="rect">
            <a:avLst/>
          </a:prstGeom>
          <a:noFill/>
          <a:ln>
            <a:noFill/>
          </a:ln>
        </p:spPr>
      </p:pic>
      <p:pic>
        <p:nvPicPr>
          <p:cNvPr id="273" name="Google Shape;273;g315f653083b_0_115"/>
          <p:cNvPicPr preferRelativeResize="0"/>
          <p:nvPr/>
        </p:nvPicPr>
        <p:blipFill>
          <a:blip r:embed="rId12">
            <a:alphaModFix/>
          </a:blip>
          <a:stretch>
            <a:fillRect/>
          </a:stretch>
        </p:blipFill>
        <p:spPr>
          <a:xfrm>
            <a:off x="8500275" y="6552300"/>
            <a:ext cx="732075" cy="732075"/>
          </a:xfrm>
          <a:prstGeom prst="rect">
            <a:avLst/>
          </a:prstGeom>
          <a:noFill/>
          <a:ln>
            <a:noFill/>
          </a:ln>
        </p:spPr>
      </p:pic>
    </p:spTree>
  </p:cSld>
  <p:clrMapOvr>
    <a:masterClrMapping/>
  </p:clrMapOvr>
  <mc:AlternateContent>
    <mc:Choice Requires="p14">
      <p:transition spd="slow" p14:dur="7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animEffect filter="fade" transition="in">
                                      <p:cBhvr>
                                        <p:cTn dur="1000"/>
                                        <p:tgtEl>
                                          <p:spTgt spid="24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animEffect filter="fade" transition="in">
                                      <p:cBhvr>
                                        <p:cTn dur="1000"/>
                                        <p:tgtEl>
                                          <p:spTgt spid="248">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animEffect filter="fade" transition="in">
                                      <p:cBhvr>
                                        <p:cTn dur="1000"/>
                                        <p:tgtEl>
                                          <p:spTgt spid="248">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animEffect filter="fade" transition="in">
                                      <p:cBhvr>
                                        <p:cTn dur="1000"/>
                                        <p:tgtEl>
                                          <p:spTgt spid="248">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48">
                                            <p:txEl>
                                              <p:pRg end="4" st="4"/>
                                            </p:txEl>
                                          </p:spTgt>
                                        </p:tgtEl>
                                        <p:attrNameLst>
                                          <p:attrName>style.visibility</p:attrName>
                                        </p:attrNameLst>
                                      </p:cBhvr>
                                      <p:to>
                                        <p:strVal val="visible"/>
                                      </p:to>
                                    </p:set>
                                    <p:animEffect filter="fade" transition="in">
                                      <p:cBhvr>
                                        <p:cTn dur="1000"/>
                                        <p:tgtEl>
                                          <p:spTgt spid="248">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48">
                                            <p:txEl>
                                              <p:pRg end="5" st="5"/>
                                            </p:txEl>
                                          </p:spTgt>
                                        </p:tgtEl>
                                        <p:attrNameLst>
                                          <p:attrName>style.visibility</p:attrName>
                                        </p:attrNameLst>
                                      </p:cBhvr>
                                      <p:to>
                                        <p:strVal val="visible"/>
                                      </p:to>
                                    </p:set>
                                    <p:animEffect filter="fade" transition="in">
                                      <p:cBhvr>
                                        <p:cTn dur="1000"/>
                                        <p:tgtEl>
                                          <p:spTgt spid="248">
                                            <p:txEl>
                                              <p:pRg end="5" st="5"/>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48">
                                            <p:txEl>
                                              <p:pRg end="6" st="6"/>
                                            </p:txEl>
                                          </p:spTgt>
                                        </p:tgtEl>
                                        <p:attrNameLst>
                                          <p:attrName>style.visibility</p:attrName>
                                        </p:attrNameLst>
                                      </p:cBhvr>
                                      <p:to>
                                        <p:strVal val="visible"/>
                                      </p:to>
                                    </p:set>
                                    <p:animEffect filter="fade" transition="in">
                                      <p:cBhvr>
                                        <p:cTn dur="1000"/>
                                        <p:tgtEl>
                                          <p:spTgt spid="248">
                                            <p:txEl>
                                              <p:pRg end="6" st="6"/>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48">
                                            <p:txEl>
                                              <p:pRg end="7" st="7"/>
                                            </p:txEl>
                                          </p:spTgt>
                                        </p:tgtEl>
                                        <p:attrNameLst>
                                          <p:attrName>style.visibility</p:attrName>
                                        </p:attrNameLst>
                                      </p:cBhvr>
                                      <p:to>
                                        <p:strVal val="visible"/>
                                      </p:to>
                                    </p:set>
                                    <p:animEffect filter="fade" transition="in">
                                      <p:cBhvr>
                                        <p:cTn dur="1000"/>
                                        <p:tgtEl>
                                          <p:spTgt spid="248">
                                            <p:txEl>
                                              <p:pRg end="7" st="7"/>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48">
                                            <p:txEl>
                                              <p:pRg end="8" st="8"/>
                                            </p:txEl>
                                          </p:spTgt>
                                        </p:tgtEl>
                                        <p:attrNameLst>
                                          <p:attrName>style.visibility</p:attrName>
                                        </p:attrNameLst>
                                      </p:cBhvr>
                                      <p:to>
                                        <p:strVal val="visible"/>
                                      </p:to>
                                    </p:set>
                                    <p:animEffect filter="fade" transition="in">
                                      <p:cBhvr>
                                        <p:cTn dur="1000"/>
                                        <p:tgtEl>
                                          <p:spTgt spid="248">
                                            <p:txEl>
                                              <p:pRg end="8" st="8"/>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48">
                                            <p:txEl>
                                              <p:pRg end="9" st="9"/>
                                            </p:txEl>
                                          </p:spTgt>
                                        </p:tgtEl>
                                        <p:attrNameLst>
                                          <p:attrName>style.visibility</p:attrName>
                                        </p:attrNameLst>
                                      </p:cBhvr>
                                      <p:to>
                                        <p:strVal val="visible"/>
                                      </p:to>
                                    </p:set>
                                    <p:animEffect filter="fade" transition="in">
                                      <p:cBhvr>
                                        <p:cTn dur="1000"/>
                                        <p:tgtEl>
                                          <p:spTgt spid="248">
                                            <p:txEl>
                                              <p:pRg end="9" st="9"/>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48">
                                            <p:txEl>
                                              <p:pRg end="10" st="10"/>
                                            </p:txEl>
                                          </p:spTgt>
                                        </p:tgtEl>
                                        <p:attrNameLst>
                                          <p:attrName>style.visibility</p:attrName>
                                        </p:attrNameLst>
                                      </p:cBhvr>
                                      <p:to>
                                        <p:strVal val="visible"/>
                                      </p:to>
                                    </p:set>
                                    <p:animEffect filter="fade" transition="in">
                                      <p:cBhvr>
                                        <p:cTn dur="1000"/>
                                        <p:tgtEl>
                                          <p:spTgt spid="248">
                                            <p:txEl>
                                              <p:pRg end="10" st="10"/>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48">
                                            <p:txEl>
                                              <p:pRg end="11" st="11"/>
                                            </p:txEl>
                                          </p:spTgt>
                                        </p:tgtEl>
                                        <p:attrNameLst>
                                          <p:attrName>style.visibility</p:attrName>
                                        </p:attrNameLst>
                                      </p:cBhvr>
                                      <p:to>
                                        <p:strVal val="visible"/>
                                      </p:to>
                                    </p:set>
                                    <p:animEffect filter="fade" transition="in">
                                      <p:cBhvr>
                                        <p:cTn dur="1000"/>
                                        <p:tgtEl>
                                          <p:spTgt spid="248">
                                            <p:txEl>
                                              <p:pRg end="11" st="11"/>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par>
                          <p:cTn fill="hold">
                            <p:stCondLst>
                              <p:cond delay="14000"/>
                            </p:stCondLst>
                            <p:childTnLst>
                              <p:par>
                                <p:cTn fill="hold" nodeType="afterEffect" presetClass="exit" presetID="23" presetSubtype="32">
                                  <p:stCondLst>
                                    <p:cond delay="0"/>
                                  </p:stCondLst>
                                  <p:childTnLst>
                                    <p:anim calcmode="lin" valueType="num">
                                      <p:cBhvr additive="base">
                                        <p:cTn dur="600"/>
                                        <p:tgtEl>
                                          <p:spTgt spid="269"/>
                                        </p:tgtEl>
                                        <p:attrNameLst>
                                          <p:attrName>ppt_w</p:attrName>
                                        </p:attrNameLst>
                                      </p:cBhvr>
                                      <p:tavLst>
                                        <p:tav fmla="" tm="0">
                                          <p:val>
                                            <p:strVal val="#ppt_w"/>
                                          </p:val>
                                        </p:tav>
                                        <p:tav fmla="" tm="100000">
                                          <p:val>
                                            <p:strVal val="0"/>
                                          </p:val>
                                        </p:tav>
                                      </p:tavLst>
                                    </p:anim>
                                    <p:anim calcmode="lin" valueType="num">
                                      <p:cBhvr additive="base">
                                        <p:cTn dur="600"/>
                                        <p:tgtEl>
                                          <p:spTgt spid="269"/>
                                        </p:tgtEl>
                                        <p:attrNameLst>
                                          <p:attrName>ppt_h</p:attrName>
                                        </p:attrNameLst>
                                      </p:cBhvr>
                                      <p:tavLst>
                                        <p:tav fmla="" tm="0">
                                          <p:val>
                                            <p:strVal val="#ppt_h"/>
                                          </p:val>
                                        </p:tav>
                                        <p:tav fmla="" tm="100000">
                                          <p:val>
                                            <p:strVal val="0"/>
                                          </p:val>
                                        </p:tav>
                                      </p:tavLst>
                                    </p:anim>
                                    <p:set>
                                      <p:cBhvr>
                                        <p:cTn dur="1" fill="hold">
                                          <p:stCondLst>
                                            <p:cond delay="600"/>
                                          </p:stCondLst>
                                        </p:cTn>
                                        <p:tgtEl>
                                          <p:spTgt spid="269"/>
                                        </p:tgtEl>
                                        <p:attrNameLst>
                                          <p:attrName>style.visibility</p:attrName>
                                        </p:attrNameLst>
                                      </p:cBhvr>
                                      <p:to>
                                        <p:strVal val="hidden"/>
                                      </p:to>
                                    </p:set>
                                  </p:childTnLst>
                                </p:cTn>
                              </p:par>
                            </p:childTnLst>
                          </p:cTn>
                        </p:par>
                        <p:par>
                          <p:cTn fill="hold">
                            <p:stCondLst>
                              <p:cond delay="14600"/>
                            </p:stCondLst>
                            <p:childTnLst>
                              <p:par>
                                <p:cTn fill="hold" nodeType="afterEffect" presetClass="entr" presetID="23" presetSubtype="16">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
                                        <p:tgtEl>
                                          <p:spTgt spid="269"/>
                                        </p:tgtEl>
                                        <p:attrNameLst>
                                          <p:attrName>ppt_w</p:attrName>
                                        </p:attrNameLst>
                                      </p:cBhvr>
                                      <p:tavLst>
                                        <p:tav fmla="" tm="0">
                                          <p:val>
                                            <p:strVal val="0"/>
                                          </p:val>
                                        </p:tav>
                                        <p:tav fmla="" tm="100000">
                                          <p:val>
                                            <p:strVal val="#ppt_w"/>
                                          </p:val>
                                        </p:tav>
                                      </p:tavLst>
                                    </p:anim>
                                    <p:anim calcmode="lin" valueType="num">
                                      <p:cBhvr additive="base">
                                        <p:cTn dur="100"/>
                                        <p:tgtEl>
                                          <p:spTgt spid="269"/>
                                        </p:tgtEl>
                                        <p:attrNameLst>
                                          <p:attrName>ppt_h</p:attrName>
                                        </p:attrNameLst>
                                      </p:cBhvr>
                                      <p:tavLst>
                                        <p:tav fmla="" tm="0">
                                          <p:val>
                                            <p:strVal val="0"/>
                                          </p:val>
                                        </p:tav>
                                        <p:tav fmla="" tm="100000">
                                          <p:val>
                                            <p:strVal val="#ppt_h"/>
                                          </p:val>
                                        </p:tav>
                                      </p:tavLst>
                                    </p:anim>
                                  </p:childTnLst>
                                </p:cTn>
                              </p:par>
                            </p:childTnLst>
                          </p:cTn>
                        </p:par>
                        <p:par>
                          <p:cTn fill="hold">
                            <p:stCondLst>
                              <p:cond delay="1470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100"/>
                                        <p:tgtEl>
                                          <p:spTgt spid="271"/>
                                        </p:tgtEl>
                                      </p:cBhvr>
                                    </p:animEffect>
                                  </p:childTnLst>
                                </p:cTn>
                              </p:par>
                            </p:childTnLst>
                          </p:cTn>
                        </p:par>
                        <p:par>
                          <p:cTn fill="hold">
                            <p:stCondLst>
                              <p:cond delay="15800"/>
                            </p:stCondLst>
                            <p:childTnLst>
                              <p:par>
                                <p:cTn fill="hold" nodeType="afterEffect" presetClass="exit" presetID="10" presetSubtype="0">
                                  <p:stCondLst>
                                    <p:cond delay="0"/>
                                  </p:stCondLst>
                                  <p:childTnLst>
                                    <p:animEffect filter="fade" transition="out">
                                      <p:cBhvr>
                                        <p:cTn dur="1000"/>
                                        <p:tgtEl>
                                          <p:spTgt spid="271"/>
                                        </p:tgtEl>
                                      </p:cBhvr>
                                    </p:animEffect>
                                    <p:set>
                                      <p:cBhvr>
                                        <p:cTn dur="1" fill="hold">
                                          <p:stCondLst>
                                            <p:cond delay="1000"/>
                                          </p:stCondLst>
                                        </p:cTn>
                                        <p:tgtEl>
                                          <p:spTgt spid="271"/>
                                        </p:tgtEl>
                                        <p:attrNameLst>
                                          <p:attrName>style.visibility</p:attrName>
                                        </p:attrNameLst>
                                      </p:cBhvr>
                                      <p:to>
                                        <p:strVal val="hidden"/>
                                      </p:to>
                                    </p:set>
                                  </p:childTnLst>
                                </p:cTn>
                              </p:par>
                            </p:childTnLst>
                          </p:cTn>
                        </p:par>
                        <p:par>
                          <p:cTn fill="hold">
                            <p:stCondLst>
                              <p:cond delay="1680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
                                        <p:tgtEl>
                                          <p:spTgt spid="272"/>
                                        </p:tgtEl>
                                      </p:cBhvr>
                                    </p:animEffect>
                                  </p:childTnLst>
                                </p:cTn>
                              </p:par>
                            </p:childTnLst>
                          </p:cTn>
                        </p:par>
                        <p:par>
                          <p:cTn fill="hold">
                            <p:stCondLst>
                              <p:cond delay="16900"/>
                            </p:stCondLst>
                            <p:childTnLst>
                              <p:par>
                                <p:cTn fill="hold" nodeType="afterEffect" presetClass="exit" presetID="1" presetSubtype="0">
                                  <p:stCondLst>
                                    <p:cond delay="0"/>
                                  </p:stCondLst>
                                  <p:childTnLst>
                                    <p:set>
                                      <p:cBhvr>
                                        <p:cTn dur="1" fill="hold">
                                          <p:stCondLst>
                                            <p:cond delay="0"/>
                                          </p:stCondLst>
                                        </p:cTn>
                                        <p:tgtEl>
                                          <p:spTgt spid="272"/>
                                        </p:tgtEl>
                                        <p:attrNameLst>
                                          <p:attrName>style.visibility</p:attrName>
                                        </p:attrNameLst>
                                      </p:cBhvr>
                                      <p:to>
                                        <p:strVal val="hidden"/>
                                      </p:to>
                                    </p:set>
                                  </p:childTnLst>
                                </p:cTn>
                              </p:par>
                            </p:childTnLst>
                          </p:cTn>
                        </p:par>
                        <p:par>
                          <p:cTn fill="hold">
                            <p:stCondLst>
                              <p:cond delay="169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
                                        <p:tgtEl>
                                          <p:spTgt spid="273"/>
                                        </p:tgtEl>
                                      </p:cBhvr>
                                    </p:animEffect>
                                  </p:childTnLst>
                                </p:cTn>
                              </p:par>
                            </p:childTnLst>
                          </p:cTn>
                        </p:par>
                        <p:par>
                          <p:cTn fill="hold">
                            <p:stCondLst>
                              <p:cond delay="17000"/>
                            </p:stCondLst>
                            <p:childTnLst>
                              <p:par>
                                <p:cTn fill="hold" nodeType="afterEffect" presetClass="exit" presetID="1" presetSubtype="0">
                                  <p:stCondLst>
                                    <p:cond delay="0"/>
                                  </p:stCondLst>
                                  <p:childTnLst>
                                    <p:set>
                                      <p:cBhvr>
                                        <p:cTn dur="1" fill="hold">
                                          <p:stCondLst>
                                            <p:cond delay="0"/>
                                          </p:stCondLst>
                                        </p:cTn>
                                        <p:tgtEl>
                                          <p:spTgt spid="2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15f653083b_0_6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279" name="Google Shape;279;g315f653083b_0_66"/>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grpSp>
        <p:nvGrpSpPr>
          <p:cNvPr id="280" name="Google Shape;280;g315f653083b_0_66"/>
          <p:cNvGrpSpPr/>
          <p:nvPr/>
        </p:nvGrpSpPr>
        <p:grpSpPr>
          <a:xfrm>
            <a:off x="2790521" y="672300"/>
            <a:ext cx="13087804" cy="1295838"/>
            <a:chOff x="2790521" y="672300"/>
            <a:chExt cx="13087804" cy="1295838"/>
          </a:xfrm>
        </p:grpSpPr>
        <p:sp>
          <p:nvSpPr>
            <p:cNvPr id="281" name="Google Shape;281;g315f653083b_0_66"/>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82" name="Google Shape;282;g315f653083b_0_66"/>
            <p:cNvSpPr txBox="1"/>
            <p:nvPr/>
          </p:nvSpPr>
          <p:spPr>
            <a:xfrm>
              <a:off x="4333725" y="672300"/>
              <a:ext cx="115446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BD59"/>
                  </a:solidFill>
                </a:rPr>
                <a:t>Deauthentication - Part 3</a:t>
              </a:r>
              <a:endParaRPr sz="4100"/>
            </a:p>
          </p:txBody>
        </p:sp>
        <p:sp>
          <p:nvSpPr>
            <p:cNvPr id="283" name="Google Shape;283;g315f653083b_0_66"/>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600"/>
                <a:t>2</a:t>
              </a:r>
              <a:endParaRPr/>
            </a:p>
          </p:txBody>
        </p:sp>
      </p:grpSp>
      <p:sp>
        <p:nvSpPr>
          <p:cNvPr id="284" name="Google Shape;284;g315f653083b_0_66"/>
          <p:cNvSpPr/>
          <p:nvPr/>
        </p:nvSpPr>
        <p:spPr>
          <a:xfrm>
            <a:off x="571825" y="1968150"/>
            <a:ext cx="17144630" cy="8068270"/>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15f653083b_0_66"/>
          <p:cNvSpPr txBox="1"/>
          <p:nvPr/>
        </p:nvSpPr>
        <p:spPr>
          <a:xfrm>
            <a:off x="1143000" y="2848425"/>
            <a:ext cx="4826100" cy="63318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Final Steps</a:t>
            </a:r>
            <a:r>
              <a:rPr lang="en-US" sz="3200">
                <a:solidFill>
                  <a:schemeClr val="lt1"/>
                </a:solidFill>
                <a:latin typeface="Calibri"/>
                <a:ea typeface="Calibri"/>
                <a:cs typeface="Calibri"/>
                <a:sym typeface="Calibri"/>
              </a:rPr>
              <a:t>:</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Download PCAP file to computer. </a:t>
            </a:r>
            <a:endParaRPr sz="3200">
              <a:solidFill>
                <a:schemeClr val="lt1"/>
              </a:solidFill>
              <a:latin typeface="Calibri"/>
              <a:ea typeface="Calibri"/>
              <a:cs typeface="Calibri"/>
              <a:sym typeface="Calibri"/>
            </a:endParaRPr>
          </a:p>
          <a:p>
            <a:pPr indent="0" lvl="0" marL="45720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Use hashcat to convert PCAP to usable file.</a:t>
            </a:r>
            <a:endParaRPr sz="3200">
              <a:solidFill>
                <a:schemeClr val="lt1"/>
              </a:solidFill>
              <a:latin typeface="Calibri"/>
              <a:ea typeface="Calibri"/>
              <a:cs typeface="Calibri"/>
              <a:sym typeface="Calibri"/>
            </a:endParaRPr>
          </a:p>
          <a:p>
            <a:pPr indent="0" lvl="0" marL="45720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Confirm successful handshake and download new file for cracking.</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cxnSp>
        <p:nvCxnSpPr>
          <p:cNvPr id="286" name="Google Shape;286;g315f653083b_0_66"/>
          <p:cNvCxnSpPr/>
          <p:nvPr/>
        </p:nvCxnSpPr>
        <p:spPr>
          <a:xfrm>
            <a:off x="11192900" y="4177200"/>
            <a:ext cx="966300" cy="966300"/>
          </a:xfrm>
          <a:prstGeom prst="straightConnector1">
            <a:avLst/>
          </a:prstGeom>
          <a:solidFill>
            <a:schemeClr val="lt2"/>
          </a:solidFill>
          <a:ln>
            <a:noFill/>
          </a:ln>
        </p:spPr>
      </p:cxnSp>
      <p:grpSp>
        <p:nvGrpSpPr>
          <p:cNvPr id="287" name="Google Shape;287;g315f653083b_0_66"/>
          <p:cNvGrpSpPr/>
          <p:nvPr/>
        </p:nvGrpSpPr>
        <p:grpSpPr>
          <a:xfrm>
            <a:off x="10217738" y="2256650"/>
            <a:ext cx="4668862" cy="2479167"/>
            <a:chOff x="10217738" y="2256650"/>
            <a:chExt cx="4668862" cy="2479167"/>
          </a:xfrm>
        </p:grpSpPr>
        <p:grpSp>
          <p:nvGrpSpPr>
            <p:cNvPr id="288" name="Google Shape;288;g315f653083b_0_66"/>
            <p:cNvGrpSpPr/>
            <p:nvPr/>
          </p:nvGrpSpPr>
          <p:grpSpPr>
            <a:xfrm>
              <a:off x="10217738" y="2256650"/>
              <a:ext cx="442611" cy="595011"/>
              <a:chOff x="6553200" y="2743200"/>
              <a:chExt cx="442611" cy="595011"/>
            </a:xfrm>
          </p:grpSpPr>
          <p:sp>
            <p:nvSpPr>
              <p:cNvPr id="289" name="Google Shape;289;g315f653083b_0_66"/>
              <p:cNvSpPr/>
              <p:nvPr/>
            </p:nvSpPr>
            <p:spPr>
              <a:xfrm>
                <a:off x="6553200" y="2895600"/>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90" name="Google Shape;290;g315f653083b_0_66"/>
              <p:cNvSpPr txBox="1"/>
              <p:nvPr/>
            </p:nvSpPr>
            <p:spPr>
              <a:xfrm>
                <a:off x="6553200" y="2743200"/>
                <a:ext cx="3048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1</a:t>
                </a:r>
                <a:endParaRPr b="1" sz="3200">
                  <a:solidFill>
                    <a:schemeClr val="dk1"/>
                  </a:solidFill>
                  <a:latin typeface="Calibri"/>
                  <a:ea typeface="Calibri"/>
                  <a:cs typeface="Calibri"/>
                  <a:sym typeface="Calibri"/>
                </a:endParaRPr>
              </a:p>
            </p:txBody>
          </p:sp>
        </p:grpSp>
        <p:pic>
          <p:nvPicPr>
            <p:cNvPr id="291" name="Google Shape;291;g315f653083b_0_66"/>
            <p:cNvPicPr preferRelativeResize="0"/>
            <p:nvPr/>
          </p:nvPicPr>
          <p:blipFill>
            <a:blip r:embed="rId6">
              <a:alphaModFix/>
            </a:blip>
            <a:stretch>
              <a:fillRect/>
            </a:stretch>
          </p:blipFill>
          <p:spPr>
            <a:xfrm>
              <a:off x="10771800" y="2256650"/>
              <a:ext cx="4114800" cy="2479167"/>
            </a:xfrm>
            <a:prstGeom prst="rect">
              <a:avLst/>
            </a:prstGeom>
            <a:noFill/>
            <a:ln>
              <a:noFill/>
            </a:ln>
          </p:spPr>
        </p:pic>
      </p:grpSp>
      <p:grpSp>
        <p:nvGrpSpPr>
          <p:cNvPr id="292" name="Google Shape;292;g315f653083b_0_66"/>
          <p:cNvGrpSpPr/>
          <p:nvPr/>
        </p:nvGrpSpPr>
        <p:grpSpPr>
          <a:xfrm>
            <a:off x="5969088" y="4114800"/>
            <a:ext cx="2849463" cy="4457700"/>
            <a:chOff x="5969088" y="4114800"/>
            <a:chExt cx="2849463" cy="4457700"/>
          </a:xfrm>
        </p:grpSpPr>
        <p:grpSp>
          <p:nvGrpSpPr>
            <p:cNvPr id="293" name="Google Shape;293;g315f653083b_0_66"/>
            <p:cNvGrpSpPr/>
            <p:nvPr/>
          </p:nvGrpSpPr>
          <p:grpSpPr>
            <a:xfrm>
              <a:off x="5969088" y="4114800"/>
              <a:ext cx="442611" cy="609600"/>
              <a:chOff x="12192000" y="2819400"/>
              <a:chExt cx="442611" cy="609600"/>
            </a:xfrm>
          </p:grpSpPr>
          <p:sp>
            <p:nvSpPr>
              <p:cNvPr id="294" name="Google Shape;294;g315f653083b_0_66"/>
              <p:cNvSpPr/>
              <p:nvPr/>
            </p:nvSpPr>
            <p:spPr>
              <a:xfrm>
                <a:off x="12192000" y="2986389"/>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95" name="Google Shape;295;g315f653083b_0_66"/>
              <p:cNvSpPr txBox="1"/>
              <p:nvPr/>
            </p:nvSpPr>
            <p:spPr>
              <a:xfrm>
                <a:off x="12192000" y="2819400"/>
                <a:ext cx="3048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2</a:t>
                </a:r>
                <a:endParaRPr b="1" sz="3200">
                  <a:solidFill>
                    <a:schemeClr val="dk1"/>
                  </a:solidFill>
                  <a:latin typeface="Calibri"/>
                  <a:ea typeface="Calibri"/>
                  <a:cs typeface="Calibri"/>
                  <a:sym typeface="Calibri"/>
                </a:endParaRPr>
              </a:p>
            </p:txBody>
          </p:sp>
        </p:grpSp>
        <p:pic>
          <p:nvPicPr>
            <p:cNvPr id="296" name="Google Shape;296;g315f653083b_0_66"/>
            <p:cNvPicPr preferRelativeResize="0"/>
            <p:nvPr/>
          </p:nvPicPr>
          <p:blipFill>
            <a:blip r:embed="rId7">
              <a:alphaModFix/>
            </a:blip>
            <a:stretch>
              <a:fillRect/>
            </a:stretch>
          </p:blipFill>
          <p:spPr>
            <a:xfrm>
              <a:off x="6532550" y="4114800"/>
              <a:ext cx="2286000" cy="4457700"/>
            </a:xfrm>
            <a:prstGeom prst="rect">
              <a:avLst/>
            </a:prstGeom>
            <a:noFill/>
            <a:ln>
              <a:noFill/>
            </a:ln>
          </p:spPr>
        </p:pic>
      </p:grpSp>
      <p:grpSp>
        <p:nvGrpSpPr>
          <p:cNvPr id="297" name="Google Shape;297;g315f653083b_0_66"/>
          <p:cNvGrpSpPr/>
          <p:nvPr/>
        </p:nvGrpSpPr>
        <p:grpSpPr>
          <a:xfrm>
            <a:off x="10217750" y="5128550"/>
            <a:ext cx="5197489" cy="4643437"/>
            <a:chOff x="10217750" y="5128550"/>
            <a:chExt cx="5197489" cy="4643437"/>
          </a:xfrm>
        </p:grpSpPr>
        <p:grpSp>
          <p:nvGrpSpPr>
            <p:cNvPr id="298" name="Google Shape;298;g315f653083b_0_66"/>
            <p:cNvGrpSpPr/>
            <p:nvPr/>
          </p:nvGrpSpPr>
          <p:grpSpPr>
            <a:xfrm>
              <a:off x="10217750" y="5128563"/>
              <a:ext cx="442611" cy="595011"/>
              <a:chOff x="6553200" y="6400800"/>
              <a:chExt cx="442611" cy="595011"/>
            </a:xfrm>
          </p:grpSpPr>
          <p:sp>
            <p:nvSpPr>
              <p:cNvPr id="299" name="Google Shape;299;g315f653083b_0_66"/>
              <p:cNvSpPr/>
              <p:nvPr/>
            </p:nvSpPr>
            <p:spPr>
              <a:xfrm>
                <a:off x="6553200" y="6553200"/>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300" name="Google Shape;300;g315f653083b_0_66"/>
              <p:cNvSpPr txBox="1"/>
              <p:nvPr/>
            </p:nvSpPr>
            <p:spPr>
              <a:xfrm>
                <a:off x="6553200" y="6400800"/>
                <a:ext cx="3048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3</a:t>
                </a:r>
                <a:endParaRPr b="1" sz="3200">
                  <a:solidFill>
                    <a:schemeClr val="dk1"/>
                  </a:solidFill>
                  <a:latin typeface="Calibri"/>
                  <a:ea typeface="Calibri"/>
                  <a:cs typeface="Calibri"/>
                  <a:sym typeface="Calibri"/>
                </a:endParaRPr>
              </a:p>
            </p:txBody>
          </p:sp>
        </p:grpSp>
        <p:pic>
          <p:nvPicPr>
            <p:cNvPr id="301" name="Google Shape;301;g315f653083b_0_66"/>
            <p:cNvPicPr preferRelativeResize="0"/>
            <p:nvPr/>
          </p:nvPicPr>
          <p:blipFill>
            <a:blip r:embed="rId8">
              <a:alphaModFix/>
            </a:blip>
            <a:stretch>
              <a:fillRect/>
            </a:stretch>
          </p:blipFill>
          <p:spPr>
            <a:xfrm>
              <a:off x="10771800" y="5128550"/>
              <a:ext cx="4643439" cy="4643437"/>
            </a:xfrm>
            <a:prstGeom prst="rect">
              <a:avLst/>
            </a:prstGeom>
            <a:noFill/>
            <a:ln>
              <a:noFill/>
            </a:ln>
          </p:spPr>
        </p:pic>
      </p:grpSp>
      <p:sp>
        <p:nvSpPr>
          <p:cNvPr id="302" name="Google Shape;302;g315f653083b_0_66"/>
          <p:cNvSpPr/>
          <p:nvPr/>
        </p:nvSpPr>
        <p:spPr>
          <a:xfrm flipH="1" rot="-5400000">
            <a:off x="8343025" y="2045888"/>
            <a:ext cx="1051500" cy="2900700"/>
          </a:xfrm>
          <a:prstGeom prst="bentArrow">
            <a:avLst>
              <a:gd fmla="val 25000" name="adj1"/>
              <a:gd fmla="val 25000" name="adj2"/>
              <a:gd fmla="val 25000" name="adj3"/>
              <a:gd fmla="val 43750" name="adj4"/>
            </a:avLst>
          </a:prstGeom>
          <a:gradFill>
            <a:gsLst>
              <a:gs pos="0">
                <a:srgbClr val="F48108"/>
              </a:gs>
              <a:gs pos="100000">
                <a:srgbClr val="703D0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3" name="Google Shape;303;g315f653083b_0_66"/>
          <p:cNvSpPr/>
          <p:nvPr/>
        </p:nvSpPr>
        <p:spPr>
          <a:xfrm>
            <a:off x="9271225" y="7208763"/>
            <a:ext cx="1047900" cy="483000"/>
          </a:xfrm>
          <a:prstGeom prst="rightArrow">
            <a:avLst>
              <a:gd fmla="val 50000" name="adj1"/>
              <a:gd fmla="val 50000" name="adj2"/>
            </a:avLst>
          </a:prstGeom>
          <a:gradFill>
            <a:gsLst>
              <a:gs pos="0">
                <a:srgbClr val="F48108"/>
              </a:gs>
              <a:gs pos="100000">
                <a:srgbClr val="703D0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animEffect filter="fade" transition="in">
                                      <p:cBhvr>
                                        <p:cTn dur="1000"/>
                                        <p:tgtEl>
                                          <p:spTgt spid="28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animEffect filter="fade" transition="in">
                                      <p:cBhvr>
                                        <p:cTn dur="1000"/>
                                        <p:tgtEl>
                                          <p:spTgt spid="28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animEffect filter="fade" transition="in">
                                      <p:cBhvr>
                                        <p:cTn dur="1000"/>
                                        <p:tgtEl>
                                          <p:spTgt spid="285">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animEffect filter="fade" transition="in">
                                      <p:cBhvr>
                                        <p:cTn dur="1000"/>
                                        <p:tgtEl>
                                          <p:spTgt spid="285">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animEffect filter="fade" transition="in">
                                      <p:cBhvr>
                                        <p:cTn dur="1000"/>
                                        <p:tgtEl>
                                          <p:spTgt spid="285">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animEffect filter="fade" transition="in">
                                      <p:cBhvr>
                                        <p:cTn dur="1000"/>
                                        <p:tgtEl>
                                          <p:spTgt spid="285">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85">
                                            <p:txEl>
                                              <p:pRg end="6" st="6"/>
                                            </p:txEl>
                                          </p:spTgt>
                                        </p:tgtEl>
                                        <p:attrNameLst>
                                          <p:attrName>style.visibility</p:attrName>
                                        </p:attrNameLst>
                                      </p:cBhvr>
                                      <p:to>
                                        <p:strVal val="visible"/>
                                      </p:to>
                                    </p:set>
                                    <p:animEffect filter="fade" transition="in">
                                      <p:cBhvr>
                                        <p:cTn dur="1000"/>
                                        <p:tgtEl>
                                          <p:spTgt spid="285">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85">
                                            <p:txEl>
                                              <p:pRg end="7" st="7"/>
                                            </p:txEl>
                                          </p:spTgt>
                                        </p:tgtEl>
                                        <p:attrNameLst>
                                          <p:attrName>style.visibility</p:attrName>
                                        </p:attrNameLst>
                                      </p:cBhvr>
                                      <p:to>
                                        <p:strVal val="visible"/>
                                      </p:to>
                                    </p:set>
                                    <p:animEffect filter="fade" transition="in">
                                      <p:cBhvr>
                                        <p:cTn dur="1000"/>
                                        <p:tgtEl>
                                          <p:spTgt spid="285">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85">
                                            <p:txEl>
                                              <p:pRg end="8" st="8"/>
                                            </p:txEl>
                                          </p:spTgt>
                                        </p:tgtEl>
                                        <p:attrNameLst>
                                          <p:attrName>style.visibility</p:attrName>
                                        </p:attrNameLst>
                                      </p:cBhvr>
                                      <p:to>
                                        <p:strVal val="visible"/>
                                      </p:to>
                                    </p:set>
                                    <p:animEffect filter="fade" transition="in">
                                      <p:cBhvr>
                                        <p:cTn dur="1000"/>
                                        <p:tgtEl>
                                          <p:spTgt spid="285">
                                            <p:txEl>
                                              <p:pRg end="8" st="8"/>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85">
                                            <p:txEl>
                                              <p:pRg end="9" st="9"/>
                                            </p:txEl>
                                          </p:spTgt>
                                        </p:tgtEl>
                                        <p:attrNameLst>
                                          <p:attrName>style.visibility</p:attrName>
                                        </p:attrNameLst>
                                      </p:cBhvr>
                                      <p:to>
                                        <p:strVal val="visible"/>
                                      </p:to>
                                    </p:set>
                                    <p:animEffect filter="fade" transition="in">
                                      <p:cBhvr>
                                        <p:cTn dur="1000"/>
                                        <p:tgtEl>
                                          <p:spTgt spid="285">
                                            <p:txEl>
                                              <p:pRg end="9" st="9"/>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85">
                                            <p:txEl>
                                              <p:pRg end="10" st="10"/>
                                            </p:txEl>
                                          </p:spTgt>
                                        </p:tgtEl>
                                        <p:attrNameLst>
                                          <p:attrName>style.visibility</p:attrName>
                                        </p:attrNameLst>
                                      </p:cBhvr>
                                      <p:to>
                                        <p:strVal val="visible"/>
                                      </p:to>
                                    </p:set>
                                    <p:animEffect filter="fade" transition="in">
                                      <p:cBhvr>
                                        <p:cTn dur="1000"/>
                                        <p:tgtEl>
                                          <p:spTgt spid="285">
                                            <p:txEl>
                                              <p:pRg end="10" st="10"/>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285">
                                            <p:txEl>
                                              <p:pRg end="11" st="11"/>
                                            </p:txEl>
                                          </p:spTgt>
                                        </p:tgtEl>
                                        <p:attrNameLst>
                                          <p:attrName>style.visibility</p:attrName>
                                        </p:attrNameLst>
                                      </p:cBhvr>
                                      <p:to>
                                        <p:strVal val="visible"/>
                                      </p:to>
                                    </p:set>
                                    <p:animEffect filter="fade" transition="in">
                                      <p:cBhvr>
                                        <p:cTn dur="1000"/>
                                        <p:tgtEl>
                                          <p:spTgt spid="285">
                                            <p:txEl>
                                              <p:pRg end="11" st="11"/>
                                            </p:txEl>
                                          </p:spTgt>
                                        </p:tgtEl>
                                      </p:cBhvr>
                                    </p:animEffect>
                                  </p:childTnLst>
                                </p:cTn>
                              </p:par>
                            </p:childTnLst>
                          </p:cTn>
                        </p:par>
                        <p:par>
                          <p:cTn fill="hold">
                            <p:stCondLst>
                              <p:cond delay="13000"/>
                            </p:stCondLst>
                            <p:childTnLst>
                              <p:par>
                                <p:cTn fill="hold" nodeType="afterEffect" presetClass="entr" presetID="2" presetSubtype="2">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23" presetSubtype="16">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ppt_w</p:attrName>
                                        </p:attrNameLst>
                                      </p:cBhvr>
                                      <p:tavLst>
                                        <p:tav fmla="" tm="0">
                                          <p:val>
                                            <p:strVal val="0"/>
                                          </p:val>
                                        </p:tav>
                                        <p:tav fmla="" tm="100000">
                                          <p:val>
                                            <p:strVal val="#ppt_w"/>
                                          </p:val>
                                        </p:tav>
                                      </p:tavLst>
                                    </p:anim>
                                    <p:anim calcmode="lin" valueType="num">
                                      <p:cBhvr additive="base">
                                        <p:cTn dur="1000"/>
                                        <p:tgtEl>
                                          <p:spTgt spid="302"/>
                                        </p:tgtEl>
                                        <p:attrNameLst>
                                          <p:attrName>ppt_h</p:attrName>
                                        </p:attrNameLst>
                                      </p:cBhvr>
                                      <p:tavLst>
                                        <p:tav fmla="" tm="0">
                                          <p:val>
                                            <p:strVal val="0"/>
                                          </p:val>
                                        </p:tav>
                                        <p:tav fmla="" tm="100000">
                                          <p:val>
                                            <p:strVal val="#ppt_h"/>
                                          </p:val>
                                        </p:tav>
                                      </p:tavLst>
                                    </p:anim>
                                  </p:childTnLst>
                                </p:cTn>
                              </p:par>
                            </p:childTnLst>
                          </p:cTn>
                        </p:par>
                        <p:par>
                          <p:cTn fill="hold">
                            <p:stCondLst>
                              <p:cond delay="15000"/>
                            </p:stCondLst>
                            <p:childTnLst>
                              <p:par>
                                <p:cTn fill="hold" nodeType="afterEffect" presetClass="entr" presetID="2" presetSubtype="4">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ppt_y</p:attrName>
                                        </p:attrNameLst>
                                      </p:cBhvr>
                                      <p:tavLst>
                                        <p:tav fmla="" tm="0">
                                          <p:val>
                                            <p:strVal val="#ppt_y+1"/>
                                          </p:val>
                                        </p:tav>
                                        <p:tav fmla="" tm="100000">
                                          <p:val>
                                            <p:strVal val="#ppt_y"/>
                                          </p:val>
                                        </p:tav>
                                      </p:tavLst>
                                    </p:anim>
                                  </p:childTnLst>
                                </p:cTn>
                              </p:par>
                            </p:childTnLst>
                          </p:cTn>
                        </p:par>
                        <p:par>
                          <p:cTn fill="hold">
                            <p:stCondLst>
                              <p:cond delay="16000"/>
                            </p:stCondLst>
                            <p:childTnLst>
                              <p:par>
                                <p:cTn fill="hold" nodeType="afterEffect" presetClass="entr" presetID="23" presetSubtype="16">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000"/>
                                        <p:tgtEl>
                                          <p:spTgt spid="303"/>
                                        </p:tgtEl>
                                        <p:attrNameLst>
                                          <p:attrName>ppt_w</p:attrName>
                                        </p:attrNameLst>
                                      </p:cBhvr>
                                      <p:tavLst>
                                        <p:tav fmla="" tm="0">
                                          <p:val>
                                            <p:strVal val="0"/>
                                          </p:val>
                                        </p:tav>
                                        <p:tav fmla="" tm="100000">
                                          <p:val>
                                            <p:strVal val="#ppt_w"/>
                                          </p:val>
                                        </p:tav>
                                      </p:tavLst>
                                    </p:anim>
                                    <p:anim calcmode="lin" valueType="num">
                                      <p:cBhvr additive="base">
                                        <p:cTn dur="1000"/>
                                        <p:tgtEl>
                                          <p:spTgt spid="303"/>
                                        </p:tgtEl>
                                        <p:attrNameLst>
                                          <p:attrName>ppt_h</p:attrName>
                                        </p:attrNameLst>
                                      </p:cBhvr>
                                      <p:tavLst>
                                        <p:tav fmla="" tm="0">
                                          <p:val>
                                            <p:strVal val="0"/>
                                          </p:val>
                                        </p:tav>
                                        <p:tav fmla="" tm="100000">
                                          <p:val>
                                            <p:strVal val="#ppt_h"/>
                                          </p:val>
                                        </p:tav>
                                      </p:tavLst>
                                    </p:anim>
                                  </p:childTnLst>
                                </p:cTn>
                              </p:par>
                            </p:childTnLst>
                          </p:cTn>
                        </p:par>
                        <p:par>
                          <p:cTn fill="hold">
                            <p:stCondLst>
                              <p:cond delay="17000"/>
                            </p:stCondLst>
                            <p:childTnLst>
                              <p:par>
                                <p:cTn fill="hold" nodeType="afterEffect" presetClass="entr" presetID="2" presetSubtype="2">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1000"/>
                                        <p:tgtEl>
                                          <p:spTgt spid="29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15df7806e6_0_10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09" name="Google Shape;309;g315df7806e6_0_101"/>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310" name="Google Shape;310;g315df7806e6_0_101"/>
          <p:cNvSpPr/>
          <p:nvPr/>
        </p:nvSpPr>
        <p:spPr>
          <a:xfrm>
            <a:off x="571688" y="1968163"/>
            <a:ext cx="17144630" cy="6261486"/>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15df7806e6_0_101"/>
          <p:cNvSpPr/>
          <p:nvPr/>
        </p:nvSpPr>
        <p:spPr>
          <a:xfrm>
            <a:off x="1794253" y="703536"/>
            <a:ext cx="1334155"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312" name="Google Shape;312;g315df7806e6_0_101"/>
          <p:cNvSpPr txBox="1"/>
          <p:nvPr/>
        </p:nvSpPr>
        <p:spPr>
          <a:xfrm>
            <a:off x="3273921" y="672300"/>
            <a:ext cx="14546700" cy="233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BD59"/>
                </a:solidFill>
              </a:rPr>
              <a:t>Deauthentication - Part 4</a:t>
            </a:r>
            <a:endParaRPr b="1" sz="6900">
              <a:solidFill>
                <a:srgbClr val="FFBD59"/>
              </a:solidFill>
            </a:endParaRPr>
          </a:p>
          <a:p>
            <a:pPr indent="0" lvl="0" marL="0" marR="0" rtl="0" algn="l">
              <a:lnSpc>
                <a:spcPct val="120000"/>
              </a:lnSpc>
              <a:spcBef>
                <a:spcPts val="0"/>
              </a:spcBef>
              <a:spcAft>
                <a:spcPts val="0"/>
              </a:spcAft>
              <a:buNone/>
            </a:pPr>
            <a:r>
              <a:t/>
            </a:r>
            <a:endParaRPr b="1" sz="6900">
              <a:solidFill>
                <a:srgbClr val="FFBD59"/>
              </a:solidFill>
            </a:endParaRPr>
          </a:p>
        </p:txBody>
      </p:sp>
      <p:sp>
        <p:nvSpPr>
          <p:cNvPr id="313" name="Google Shape;313;g315df7806e6_0_101"/>
          <p:cNvSpPr txBox="1"/>
          <p:nvPr/>
        </p:nvSpPr>
        <p:spPr>
          <a:xfrm>
            <a:off x="1647525" y="772341"/>
            <a:ext cx="16263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600"/>
              <a:t>2</a:t>
            </a:r>
            <a:endParaRPr/>
          </a:p>
        </p:txBody>
      </p:sp>
      <p:sp>
        <p:nvSpPr>
          <p:cNvPr id="314" name="Google Shape;314;g315df7806e6_0_101"/>
          <p:cNvSpPr txBox="1"/>
          <p:nvPr/>
        </p:nvSpPr>
        <p:spPr>
          <a:xfrm>
            <a:off x="1143000" y="2848425"/>
            <a:ext cx="5384700" cy="6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Hashcat Command Format:</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rgbClr val="FF0000"/>
                </a:solidFill>
                <a:latin typeface="Calibri"/>
                <a:ea typeface="Calibri"/>
                <a:cs typeface="Calibri"/>
                <a:sym typeface="Calibri"/>
              </a:rPr>
              <a:t>hashcat</a:t>
            </a:r>
            <a:r>
              <a:rPr lang="en-US" sz="3200">
                <a:solidFill>
                  <a:schemeClr val="lt1"/>
                </a:solidFill>
                <a:latin typeface="Calibri"/>
                <a:ea typeface="Calibri"/>
                <a:cs typeface="Calibri"/>
                <a:sym typeface="Calibri"/>
              </a:rPr>
              <a:t> </a:t>
            </a:r>
            <a:r>
              <a:rPr lang="en-US" sz="3200">
                <a:solidFill>
                  <a:srgbClr val="93C47D"/>
                </a:solidFill>
                <a:latin typeface="Calibri"/>
                <a:ea typeface="Calibri"/>
                <a:cs typeface="Calibri"/>
                <a:sym typeface="Calibri"/>
              </a:rPr>
              <a:t>-m 22000</a:t>
            </a:r>
            <a:r>
              <a:rPr lang="en-US" sz="3200">
                <a:solidFill>
                  <a:schemeClr val="lt1"/>
                </a:solidFill>
                <a:latin typeface="Calibri"/>
                <a:ea typeface="Calibri"/>
                <a:cs typeface="Calibri"/>
                <a:sym typeface="Calibri"/>
              </a:rPr>
              <a:t> </a:t>
            </a:r>
            <a:r>
              <a:rPr lang="en-US" sz="3200">
                <a:solidFill>
                  <a:srgbClr val="6FA8DC"/>
                </a:solidFill>
                <a:latin typeface="Calibri"/>
                <a:ea typeface="Calibri"/>
                <a:cs typeface="Calibri"/>
                <a:sym typeface="Calibri"/>
              </a:rPr>
              <a:t>file.hc22000</a:t>
            </a:r>
            <a:r>
              <a:rPr lang="en-US" sz="3200">
                <a:solidFill>
                  <a:schemeClr val="lt1"/>
                </a:solidFill>
                <a:latin typeface="Calibri"/>
                <a:ea typeface="Calibri"/>
                <a:cs typeface="Calibri"/>
                <a:sym typeface="Calibri"/>
              </a:rPr>
              <a:t> </a:t>
            </a:r>
            <a:r>
              <a:rPr lang="en-US" sz="3200">
                <a:solidFill>
                  <a:srgbClr val="8E7CC3"/>
                </a:solidFill>
                <a:latin typeface="Calibri"/>
                <a:ea typeface="Calibri"/>
                <a:cs typeface="Calibri"/>
                <a:sym typeface="Calibri"/>
              </a:rPr>
              <a:t>wordlist.txt</a:t>
            </a:r>
            <a:endParaRPr sz="3200">
              <a:solidFill>
                <a:srgbClr val="8E7CC3"/>
              </a:solidFill>
              <a:latin typeface="Calibri"/>
              <a:ea typeface="Calibri"/>
              <a:cs typeface="Calibri"/>
              <a:sym typeface="Calibri"/>
            </a:endParaRPr>
          </a:p>
          <a:p>
            <a:pPr indent="0" lvl="0" marL="457200" rtl="0" algn="l">
              <a:spcBef>
                <a:spcPts val="0"/>
              </a:spcBef>
              <a:spcAft>
                <a:spcPts val="0"/>
              </a:spcAft>
              <a:buNone/>
            </a:pPr>
            <a:r>
              <a:t/>
            </a:r>
            <a:endParaRPr sz="3200">
              <a:solidFill>
                <a:srgbClr val="8E7CC3"/>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rgbClr val="93C47D"/>
                </a:solidFill>
                <a:latin typeface="Calibri"/>
                <a:ea typeface="Calibri"/>
                <a:cs typeface="Calibri"/>
                <a:sym typeface="Calibri"/>
              </a:rPr>
              <a:t>-m 22000</a:t>
            </a:r>
            <a:r>
              <a:rPr lang="en-US" sz="3200">
                <a:solidFill>
                  <a:schemeClr val="lt1"/>
                </a:solidFill>
                <a:latin typeface="Calibri"/>
                <a:ea typeface="Calibri"/>
                <a:cs typeface="Calibri"/>
                <a:sym typeface="Calibri"/>
              </a:rPr>
              <a:t>: hash type/mode</a:t>
            </a:r>
            <a:endParaRPr sz="3200">
              <a:solidFill>
                <a:schemeClr val="lt1"/>
              </a:solidFill>
              <a:latin typeface="Calibri"/>
              <a:ea typeface="Calibri"/>
              <a:cs typeface="Calibri"/>
              <a:sym typeface="Calibri"/>
            </a:endParaRPr>
          </a:p>
          <a:p>
            <a:pPr indent="0" lvl="0" marL="45720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rgbClr val="6FA8DC"/>
                </a:solidFill>
                <a:latin typeface="Calibri"/>
                <a:ea typeface="Calibri"/>
                <a:cs typeface="Calibri"/>
                <a:sym typeface="Calibri"/>
              </a:rPr>
              <a:t>file.hc22000</a:t>
            </a:r>
            <a:r>
              <a:rPr lang="en-US" sz="3200">
                <a:solidFill>
                  <a:schemeClr val="lt1"/>
                </a:solidFill>
                <a:latin typeface="Calibri"/>
                <a:ea typeface="Calibri"/>
                <a:cs typeface="Calibri"/>
                <a:sym typeface="Calibri"/>
              </a:rPr>
              <a:t>: file hashcat converted previously</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sp>
        <p:nvSpPr>
          <p:cNvPr id="315" name="Google Shape;315;g315df7806e6_0_101"/>
          <p:cNvSpPr txBox="1"/>
          <p:nvPr/>
        </p:nvSpPr>
        <p:spPr>
          <a:xfrm>
            <a:off x="13442100" y="9372600"/>
            <a:ext cx="46173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rgbClr val="FFBD59"/>
              </a:solidFill>
              <a:latin typeface="Calibri"/>
              <a:ea typeface="Calibri"/>
              <a:cs typeface="Calibri"/>
              <a:sym typeface="Calibri"/>
            </a:endParaRPr>
          </a:p>
          <a:p>
            <a:pPr indent="0" lvl="0" marL="0" rtl="0" algn="l">
              <a:spcBef>
                <a:spcPts val="0"/>
              </a:spcBef>
              <a:spcAft>
                <a:spcPts val="0"/>
              </a:spcAft>
              <a:buNone/>
            </a:pPr>
            <a:r>
              <a:t/>
            </a:r>
            <a:endParaRPr sz="3200">
              <a:solidFill>
                <a:srgbClr val="FFBD59"/>
              </a:solidFill>
              <a:latin typeface="Calibri"/>
              <a:ea typeface="Calibri"/>
              <a:cs typeface="Calibri"/>
              <a:sym typeface="Calibri"/>
            </a:endParaRPr>
          </a:p>
        </p:txBody>
      </p:sp>
      <p:pic>
        <p:nvPicPr>
          <p:cNvPr id="316" name="Google Shape;316;g315df7806e6_0_101"/>
          <p:cNvPicPr preferRelativeResize="0"/>
          <p:nvPr/>
        </p:nvPicPr>
        <p:blipFill>
          <a:blip r:embed="rId6">
            <a:alphaModFix/>
          </a:blip>
          <a:stretch>
            <a:fillRect/>
          </a:stretch>
        </p:blipFill>
        <p:spPr>
          <a:xfrm>
            <a:off x="7924800" y="2905125"/>
            <a:ext cx="6705599" cy="600075"/>
          </a:xfrm>
          <a:prstGeom prst="rect">
            <a:avLst/>
          </a:prstGeom>
          <a:noFill/>
          <a:ln>
            <a:noFill/>
          </a:ln>
        </p:spPr>
      </p:pic>
      <p:pic>
        <p:nvPicPr>
          <p:cNvPr id="317" name="Google Shape;317;g315df7806e6_0_101"/>
          <p:cNvPicPr preferRelativeResize="0"/>
          <p:nvPr/>
        </p:nvPicPr>
        <p:blipFill>
          <a:blip r:embed="rId7">
            <a:alphaModFix/>
          </a:blip>
          <a:stretch>
            <a:fillRect/>
          </a:stretch>
        </p:blipFill>
        <p:spPr>
          <a:xfrm>
            <a:off x="7915275" y="3810000"/>
            <a:ext cx="6791325" cy="3848100"/>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15df7806e6_0_1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23" name="Google Shape;323;g315df7806e6_0_111"/>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324" name="Google Shape;324;g315df7806e6_0_111"/>
          <p:cNvSpPr/>
          <p:nvPr/>
        </p:nvSpPr>
        <p:spPr>
          <a:xfrm>
            <a:off x="571688" y="1968163"/>
            <a:ext cx="17144630"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315df7806e6_0_111"/>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326" name="Google Shape;326;g315df7806e6_0_111"/>
          <p:cNvSpPr txBox="1"/>
          <p:nvPr/>
        </p:nvSpPr>
        <p:spPr>
          <a:xfrm>
            <a:off x="4333725" y="672300"/>
            <a:ext cx="115446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BD59"/>
                </a:solidFill>
              </a:rPr>
              <a:t>Intercept &amp; C2</a:t>
            </a:r>
            <a:r>
              <a:rPr b="1" lang="en-US" sz="6900">
                <a:solidFill>
                  <a:srgbClr val="FFBD59"/>
                </a:solidFill>
              </a:rPr>
              <a:t> - Part 1</a:t>
            </a:r>
            <a:endParaRPr sz="4100"/>
          </a:p>
        </p:txBody>
      </p:sp>
      <p:sp>
        <p:nvSpPr>
          <p:cNvPr id="327" name="Google Shape;327;g315df7806e6_0_111"/>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600"/>
              <a:t>3</a:t>
            </a:r>
            <a:endParaRPr/>
          </a:p>
        </p:txBody>
      </p:sp>
      <p:sp>
        <p:nvSpPr>
          <p:cNvPr id="328" name="Google Shape;328;g315df7806e6_0_111"/>
          <p:cNvSpPr txBox="1"/>
          <p:nvPr/>
        </p:nvSpPr>
        <p:spPr>
          <a:xfrm>
            <a:off x="1117750" y="3266300"/>
            <a:ext cx="7990500" cy="49695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An IoT control script is a program written to remotely manage and control internet-connected devices, such as smart lights, thermostats, or cameras. </a:t>
            </a:r>
            <a:br>
              <a:rPr lang="en-US" sz="3200">
                <a:solidFill>
                  <a:schemeClr val="lt1"/>
                </a:solidFill>
                <a:latin typeface="Calibri"/>
                <a:ea typeface="Calibri"/>
                <a:cs typeface="Calibri"/>
                <a:sym typeface="Calibri"/>
              </a:rPr>
            </a:b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These scripts allow users to automate actions, adjust settings, and monitor device statuses through code, often using Python for flexibility and ease of use.</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4300">
              <a:solidFill>
                <a:srgbClr val="FE8A2C"/>
              </a:solidFill>
              <a:latin typeface="Calibri"/>
              <a:ea typeface="Calibri"/>
              <a:cs typeface="Calibri"/>
              <a:sym typeface="Calibri"/>
            </a:endParaRPr>
          </a:p>
          <a:p>
            <a:pPr indent="0" lvl="0" marL="0" rtl="0" algn="l">
              <a:spcBef>
                <a:spcPts val="0"/>
              </a:spcBef>
              <a:spcAft>
                <a:spcPts val="0"/>
              </a:spcAft>
              <a:buNone/>
            </a:pPr>
            <a:r>
              <a:t/>
            </a:r>
            <a:endParaRPr sz="4300">
              <a:solidFill>
                <a:srgbClr val="FE8A2C"/>
              </a:solidFill>
              <a:latin typeface="Calibri"/>
              <a:ea typeface="Calibri"/>
              <a:cs typeface="Calibri"/>
              <a:sym typeface="Calibri"/>
            </a:endParaRPr>
          </a:p>
        </p:txBody>
      </p:sp>
      <p:pic>
        <p:nvPicPr>
          <p:cNvPr id="329" name="Google Shape;329;g315df7806e6_0_111"/>
          <p:cNvPicPr preferRelativeResize="0"/>
          <p:nvPr/>
        </p:nvPicPr>
        <p:blipFill>
          <a:blip r:embed="rId6">
            <a:alphaModFix/>
          </a:blip>
          <a:stretch>
            <a:fillRect/>
          </a:stretch>
        </p:blipFill>
        <p:spPr>
          <a:xfrm>
            <a:off x="9247175" y="2711225"/>
            <a:ext cx="7990498" cy="5243900"/>
          </a:xfrm>
          <a:prstGeom prst="rect">
            <a:avLst/>
          </a:prstGeom>
          <a:noFill/>
          <a:ln>
            <a:noFill/>
          </a:ln>
        </p:spPr>
      </p:pic>
      <p:sp>
        <p:nvSpPr>
          <p:cNvPr id="330" name="Google Shape;330;g315df7806e6_0_111"/>
          <p:cNvSpPr txBox="1"/>
          <p:nvPr/>
        </p:nvSpPr>
        <p:spPr>
          <a:xfrm>
            <a:off x="1810300" y="2299925"/>
            <a:ext cx="66054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300">
                <a:solidFill>
                  <a:srgbClr val="FE8A2C"/>
                </a:solidFill>
                <a:latin typeface="Calibri"/>
                <a:ea typeface="Calibri"/>
                <a:cs typeface="Calibri"/>
                <a:sym typeface="Calibri"/>
              </a:rPr>
              <a:t>IoT Control via Python Script</a:t>
            </a:r>
            <a:endParaRPr sz="4300">
              <a:solidFill>
                <a:srgbClr val="FE8A2C"/>
              </a:solidFill>
              <a:latin typeface="Calibri"/>
              <a:ea typeface="Calibri"/>
              <a:cs typeface="Calibri"/>
              <a:sym typeface="Calibri"/>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15f653083b_3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36" name="Google Shape;336;g315f653083b_3_0"/>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337" name="Google Shape;337;g315f653083b_3_0"/>
          <p:cNvSpPr/>
          <p:nvPr/>
        </p:nvSpPr>
        <p:spPr>
          <a:xfrm>
            <a:off x="571688" y="1968163"/>
            <a:ext cx="17144630"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15f653083b_3_0"/>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339" name="Google Shape;339;g315f653083b_3_0"/>
          <p:cNvSpPr txBox="1"/>
          <p:nvPr/>
        </p:nvSpPr>
        <p:spPr>
          <a:xfrm>
            <a:off x="4333725" y="672300"/>
            <a:ext cx="115446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BD59"/>
                </a:solidFill>
              </a:rPr>
              <a:t>Intercept &amp; C2 - Part 2</a:t>
            </a:r>
            <a:endParaRPr sz="4100"/>
          </a:p>
        </p:txBody>
      </p:sp>
      <p:sp>
        <p:nvSpPr>
          <p:cNvPr id="340" name="Google Shape;340;g315f653083b_3_0"/>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600"/>
              <a:t>3</a:t>
            </a:r>
            <a:endParaRPr/>
          </a:p>
        </p:txBody>
      </p:sp>
      <p:sp>
        <p:nvSpPr>
          <p:cNvPr id="341" name="Google Shape;341;g315f653083b_3_0"/>
          <p:cNvSpPr txBox="1"/>
          <p:nvPr/>
        </p:nvSpPr>
        <p:spPr>
          <a:xfrm>
            <a:off x="1143000" y="2407175"/>
            <a:ext cx="8127300" cy="5928900"/>
          </a:xfrm>
          <a:prstGeom prst="rect">
            <a:avLst/>
          </a:prstGeom>
          <a:noFill/>
          <a:ln>
            <a:noFill/>
          </a:ln>
        </p:spPr>
        <p:txBody>
          <a:bodyPr anchorCtr="0" anchor="t" bIns="91425" lIns="91425" spcFirstLastPara="1" rIns="75225" wrap="square" tIns="91425">
            <a:noAutofit/>
          </a:bodyPr>
          <a:lstStyle/>
          <a:p>
            <a:pPr indent="0" lvl="0" marL="457200" rtl="0" algn="l">
              <a:spcBef>
                <a:spcPts val="0"/>
              </a:spcBef>
              <a:spcAft>
                <a:spcPts val="0"/>
              </a:spcAft>
              <a:buNone/>
            </a:pPr>
            <a:r>
              <a:rPr lang="en-US" sz="4300">
                <a:solidFill>
                  <a:srgbClr val="FE8A2C"/>
                </a:solidFill>
                <a:latin typeface="Calibri"/>
                <a:ea typeface="Calibri"/>
                <a:cs typeface="Calibri"/>
                <a:sym typeface="Calibri"/>
              </a:rPr>
              <a:t>Why It Matters in Cybersecurity:</a:t>
            </a:r>
            <a:br>
              <a:rPr lang="en-US" sz="3200">
                <a:solidFill>
                  <a:srgbClr val="FE8A2C"/>
                </a:solidFill>
                <a:latin typeface="Calibri"/>
                <a:ea typeface="Calibri"/>
                <a:cs typeface="Calibri"/>
                <a:sym typeface="Calibri"/>
              </a:rPr>
            </a:br>
            <a:endParaRPr sz="3200">
              <a:solidFill>
                <a:srgbClr val="FE8A2C"/>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rgbClr val="FE8A2C"/>
                </a:solidFill>
                <a:latin typeface="Calibri"/>
                <a:ea typeface="Calibri"/>
                <a:cs typeface="Calibri"/>
                <a:sym typeface="Calibri"/>
              </a:rPr>
              <a:t>Authentication and Access Control</a:t>
            </a:r>
            <a:r>
              <a:rPr lang="en-US" sz="3200">
                <a:solidFill>
                  <a:schemeClr val="lt1"/>
                </a:solidFill>
                <a:latin typeface="Calibri"/>
                <a:ea typeface="Calibri"/>
                <a:cs typeface="Calibri"/>
                <a:sym typeface="Calibri"/>
              </a:rPr>
              <a:t>: Ensuring that unauthorized users </a:t>
            </a:r>
            <a:r>
              <a:rPr lang="en-US" sz="3200">
                <a:solidFill>
                  <a:schemeClr val="lt1"/>
                </a:solidFill>
                <a:latin typeface="Calibri"/>
                <a:ea typeface="Calibri"/>
                <a:cs typeface="Calibri"/>
                <a:sym typeface="Calibri"/>
              </a:rPr>
              <a:t>can't</a:t>
            </a:r>
            <a:r>
              <a:rPr lang="en-US" sz="3200">
                <a:solidFill>
                  <a:schemeClr val="lt1"/>
                </a:solidFill>
                <a:latin typeface="Calibri"/>
                <a:ea typeface="Calibri"/>
                <a:cs typeface="Calibri"/>
                <a:sym typeface="Calibri"/>
              </a:rPr>
              <a:t> control or access the devices.</a:t>
            </a:r>
            <a:endParaRPr sz="3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rgbClr val="FE8A2C"/>
                </a:solidFill>
                <a:latin typeface="Calibri"/>
                <a:ea typeface="Calibri"/>
                <a:cs typeface="Calibri"/>
                <a:sym typeface="Calibri"/>
              </a:rPr>
              <a:t>Network Security</a:t>
            </a:r>
            <a:r>
              <a:rPr lang="en-US" sz="3200">
                <a:solidFill>
                  <a:schemeClr val="lt1"/>
                </a:solidFill>
                <a:latin typeface="Calibri"/>
                <a:ea typeface="Calibri"/>
                <a:cs typeface="Calibri"/>
                <a:sym typeface="Calibri"/>
              </a:rPr>
              <a:t>: Observing network behaviour when commands are issued, which helps identify </a:t>
            </a:r>
            <a:r>
              <a:rPr lang="en-US" sz="3200">
                <a:solidFill>
                  <a:schemeClr val="lt1"/>
                </a:solidFill>
                <a:latin typeface="Calibri"/>
                <a:ea typeface="Calibri"/>
                <a:cs typeface="Calibri"/>
                <a:sym typeface="Calibri"/>
              </a:rPr>
              <a:t>potential weaknesses.</a:t>
            </a:r>
            <a:endParaRPr sz="3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rgbClr val="FE8A2C"/>
                </a:solidFill>
                <a:latin typeface="Calibri"/>
                <a:ea typeface="Calibri"/>
                <a:cs typeface="Calibri"/>
                <a:sym typeface="Calibri"/>
              </a:rPr>
              <a:t>Vulnerability Testing</a:t>
            </a:r>
            <a:r>
              <a:rPr lang="en-US" sz="3200">
                <a:solidFill>
                  <a:schemeClr val="lt1"/>
                </a:solidFill>
                <a:latin typeface="Calibri"/>
                <a:ea typeface="Calibri"/>
                <a:cs typeface="Calibri"/>
                <a:sym typeface="Calibri"/>
              </a:rPr>
              <a:t>: Discovering and mitigating security issues that could allow attackers to misuse IoT devices.</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pic>
        <p:nvPicPr>
          <p:cNvPr id="342" name="Google Shape;342;g315f653083b_3_0"/>
          <p:cNvPicPr preferRelativeResize="0"/>
          <p:nvPr/>
        </p:nvPicPr>
        <p:blipFill>
          <a:blip r:embed="rId6">
            <a:alphaModFix/>
          </a:blip>
          <a:stretch>
            <a:fillRect/>
          </a:stretch>
        </p:blipFill>
        <p:spPr>
          <a:xfrm>
            <a:off x="9358700" y="2670700"/>
            <a:ext cx="7742100" cy="5481549"/>
          </a:xfrm>
          <a:prstGeom prst="rect">
            <a:avLst/>
          </a:prstGeom>
          <a:noFill/>
          <a:ln>
            <a:noFill/>
          </a:ln>
        </p:spPr>
      </p:pic>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15f653083b_2_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48" name="Google Shape;348;g315f653083b_2_12"/>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349" name="Google Shape;349;g315f653083b_2_12"/>
          <p:cNvSpPr/>
          <p:nvPr/>
        </p:nvSpPr>
        <p:spPr>
          <a:xfrm>
            <a:off x="571688" y="1968163"/>
            <a:ext cx="17144630"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300">
              <a:solidFill>
                <a:srgbClr val="FE8A2C"/>
              </a:solidFill>
              <a:latin typeface="Calibri"/>
              <a:ea typeface="Calibri"/>
              <a:cs typeface="Calibri"/>
              <a:sym typeface="Calibri"/>
            </a:endParaRPr>
          </a:p>
        </p:txBody>
      </p:sp>
      <p:sp>
        <p:nvSpPr>
          <p:cNvPr id="350" name="Google Shape;350;g315f653083b_2_12"/>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351" name="Google Shape;351;g315f653083b_2_12"/>
          <p:cNvSpPr txBox="1"/>
          <p:nvPr/>
        </p:nvSpPr>
        <p:spPr>
          <a:xfrm>
            <a:off x="4333725" y="672300"/>
            <a:ext cx="115446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BD59"/>
                </a:solidFill>
              </a:rPr>
              <a:t>Intercept &amp; C2 - Part 2</a:t>
            </a:r>
            <a:endParaRPr sz="4100"/>
          </a:p>
        </p:txBody>
      </p:sp>
      <p:sp>
        <p:nvSpPr>
          <p:cNvPr id="352" name="Google Shape;352;g315f653083b_2_12"/>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600"/>
              <a:t>3</a:t>
            </a:r>
            <a:endParaRPr/>
          </a:p>
        </p:txBody>
      </p:sp>
      <p:pic>
        <p:nvPicPr>
          <p:cNvPr id="353" name="Google Shape;353;g315f653083b_2_12"/>
          <p:cNvPicPr preferRelativeResize="0"/>
          <p:nvPr/>
        </p:nvPicPr>
        <p:blipFill>
          <a:blip r:embed="rId6">
            <a:alphaModFix/>
          </a:blip>
          <a:stretch>
            <a:fillRect/>
          </a:stretch>
        </p:blipFill>
        <p:spPr>
          <a:xfrm>
            <a:off x="1104050" y="5199050"/>
            <a:ext cx="13417354" cy="3111924"/>
          </a:xfrm>
          <a:prstGeom prst="rect">
            <a:avLst/>
          </a:prstGeom>
          <a:noFill/>
          <a:ln>
            <a:noFill/>
          </a:ln>
        </p:spPr>
      </p:pic>
      <p:pic>
        <p:nvPicPr>
          <p:cNvPr id="354" name="Google Shape;354;g315f653083b_2_12"/>
          <p:cNvPicPr preferRelativeResize="0"/>
          <p:nvPr/>
        </p:nvPicPr>
        <p:blipFill>
          <a:blip r:embed="rId7">
            <a:alphaModFix/>
          </a:blip>
          <a:stretch>
            <a:fillRect/>
          </a:stretch>
        </p:blipFill>
        <p:spPr>
          <a:xfrm>
            <a:off x="10662250" y="2767250"/>
            <a:ext cx="6599224" cy="3338274"/>
          </a:xfrm>
          <a:prstGeom prst="rect">
            <a:avLst/>
          </a:prstGeom>
          <a:noFill/>
          <a:ln>
            <a:noFill/>
          </a:ln>
        </p:spPr>
      </p:pic>
      <p:sp>
        <p:nvSpPr>
          <p:cNvPr id="355" name="Google Shape;355;g315f653083b_2_12"/>
          <p:cNvSpPr txBox="1"/>
          <p:nvPr/>
        </p:nvSpPr>
        <p:spPr>
          <a:xfrm>
            <a:off x="1104050" y="2614500"/>
            <a:ext cx="9429300" cy="15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300">
                <a:solidFill>
                  <a:srgbClr val="FE8A2C"/>
                </a:solidFill>
                <a:latin typeface="Calibri"/>
                <a:ea typeface="Calibri"/>
                <a:cs typeface="Calibri"/>
                <a:sym typeface="Calibri"/>
              </a:rPr>
              <a:t>Device Information Overview: Smart Bulb Configuration and Status</a:t>
            </a:r>
            <a:endParaRPr sz="4300">
              <a:solidFill>
                <a:srgbClr val="FE8A2C"/>
              </a:solidFill>
              <a:latin typeface="Calibri"/>
              <a:ea typeface="Calibri"/>
              <a:cs typeface="Calibri"/>
              <a:sym typeface="Calibri"/>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315f653083b_2_2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61" name="Google Shape;361;g315f653083b_2_25"/>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362" name="Google Shape;362;g315f653083b_2_25"/>
          <p:cNvSpPr/>
          <p:nvPr/>
        </p:nvSpPr>
        <p:spPr>
          <a:xfrm>
            <a:off x="571688" y="1968163"/>
            <a:ext cx="17144630"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15f653083b_2_25"/>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364" name="Google Shape;364;g315f653083b_2_25"/>
          <p:cNvSpPr txBox="1"/>
          <p:nvPr/>
        </p:nvSpPr>
        <p:spPr>
          <a:xfrm>
            <a:off x="4333725" y="672300"/>
            <a:ext cx="115446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BD59"/>
                </a:solidFill>
              </a:rPr>
              <a:t>Intercept &amp; C2 - Part 2</a:t>
            </a:r>
            <a:endParaRPr sz="4100"/>
          </a:p>
        </p:txBody>
      </p:sp>
      <p:sp>
        <p:nvSpPr>
          <p:cNvPr id="365" name="Google Shape;365;g315f653083b_2_25"/>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600"/>
              <a:t>3</a:t>
            </a:r>
            <a:endParaRPr/>
          </a:p>
        </p:txBody>
      </p:sp>
      <p:pic>
        <p:nvPicPr>
          <p:cNvPr id="366" name="Google Shape;366;g315f653083b_2_25" title="Turn_On_Light.MOV">
            <a:hlinkClick r:id="rId6"/>
          </p:cNvPr>
          <p:cNvPicPr preferRelativeResize="0"/>
          <p:nvPr/>
        </p:nvPicPr>
        <p:blipFill>
          <a:blip r:embed="rId7">
            <a:alphaModFix/>
          </a:blip>
          <a:stretch>
            <a:fillRect/>
          </a:stretch>
        </p:blipFill>
        <p:spPr>
          <a:xfrm>
            <a:off x="1566075" y="3408062"/>
            <a:ext cx="7123224" cy="4006824"/>
          </a:xfrm>
          <a:prstGeom prst="rect">
            <a:avLst/>
          </a:prstGeom>
          <a:noFill/>
          <a:ln>
            <a:noFill/>
          </a:ln>
        </p:spPr>
      </p:pic>
      <p:pic>
        <p:nvPicPr>
          <p:cNvPr id="367" name="Google Shape;367;g315f653083b_2_25" title="Turn_Off_Light.MOV">
            <a:hlinkClick r:id="rId8"/>
          </p:cNvPr>
          <p:cNvPicPr preferRelativeResize="0"/>
          <p:nvPr/>
        </p:nvPicPr>
        <p:blipFill>
          <a:blip r:embed="rId9">
            <a:alphaModFix/>
          </a:blip>
          <a:stretch>
            <a:fillRect/>
          </a:stretch>
        </p:blipFill>
        <p:spPr>
          <a:xfrm>
            <a:off x="9510250" y="3408050"/>
            <a:ext cx="7123224" cy="4006816"/>
          </a:xfrm>
          <a:prstGeom prst="rect">
            <a:avLst/>
          </a:prstGeom>
          <a:noFill/>
          <a:ln>
            <a:noFill/>
          </a:ln>
        </p:spPr>
      </p:pic>
      <p:sp>
        <p:nvSpPr>
          <p:cNvPr id="368" name="Google Shape;368;g315f653083b_2_25"/>
          <p:cNvSpPr txBox="1"/>
          <p:nvPr/>
        </p:nvSpPr>
        <p:spPr>
          <a:xfrm>
            <a:off x="2524650" y="2209175"/>
            <a:ext cx="13238700" cy="10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300">
                <a:solidFill>
                  <a:srgbClr val="FE8A2C"/>
                </a:solidFill>
                <a:latin typeface="Calibri"/>
                <a:ea typeface="Calibri"/>
                <a:cs typeface="Calibri"/>
                <a:sym typeface="Calibri"/>
              </a:rPr>
              <a:t>Demonstration: Controlling Smart Bulb with Python Scripts</a:t>
            </a:r>
            <a:endParaRPr sz="3200">
              <a:solidFill>
                <a:schemeClr val="dk1"/>
              </a:solidFill>
              <a:latin typeface="Calibri"/>
              <a:ea typeface="Calibri"/>
              <a:cs typeface="Calibri"/>
              <a:sym typeface="Calibri"/>
            </a:endParaRPr>
          </a:p>
        </p:txBody>
      </p:sp>
    </p:spTree>
  </p:cSld>
  <p:clrMapOvr>
    <a:masterClrMapping/>
  </p:clrMapOvr>
  <mc:AlternateContent>
    <mc:Choice Requires="p14">
      <p:transition spd="med">
        <p14:gallery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374" name="Google Shape;374;p14"/>
          <p:cNvSpPr/>
          <p:nvPr/>
        </p:nvSpPr>
        <p:spPr>
          <a:xfrm rot="-3199660">
            <a:off x="12456766" y="-7128419"/>
            <a:ext cx="12294563" cy="12182794"/>
          </a:xfrm>
          <a:custGeom>
            <a:rect b="b" l="l" r="r" t="t"/>
            <a:pathLst>
              <a:path extrusionOk="0" h="12182794" w="12294563">
                <a:moveTo>
                  <a:pt x="0" y="0"/>
                </a:moveTo>
                <a:lnTo>
                  <a:pt x="12294563" y="0"/>
                </a:lnTo>
                <a:lnTo>
                  <a:pt x="12294563" y="12182795"/>
                </a:lnTo>
                <a:lnTo>
                  <a:pt x="0" y="12182795"/>
                </a:lnTo>
                <a:lnTo>
                  <a:pt x="0" y="0"/>
                </a:lnTo>
                <a:close/>
              </a:path>
            </a:pathLst>
          </a:custGeom>
          <a:blipFill rotWithShape="1">
            <a:blip r:embed="rId4">
              <a:alphaModFix amt="58000"/>
            </a:blip>
            <a:stretch>
              <a:fillRect b="0" l="0" r="0" t="0"/>
            </a:stretch>
          </a:blipFill>
          <a:ln>
            <a:noFill/>
          </a:ln>
        </p:spPr>
      </p:sp>
      <p:sp>
        <p:nvSpPr>
          <p:cNvPr id="375" name="Google Shape;375;p14"/>
          <p:cNvSpPr txBox="1"/>
          <p:nvPr/>
        </p:nvSpPr>
        <p:spPr>
          <a:xfrm>
            <a:off x="3319799" y="3296394"/>
            <a:ext cx="11648400" cy="369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000">
                <a:solidFill>
                  <a:srgbClr val="FFBD59"/>
                </a:solidFill>
              </a:rPr>
              <a:t>How can we prevent </a:t>
            </a:r>
            <a:r>
              <a:rPr b="1" lang="en-US" sz="8000">
                <a:solidFill>
                  <a:srgbClr val="FFBD59"/>
                </a:solidFill>
              </a:rPr>
              <a:t>unauthorized</a:t>
            </a:r>
            <a:r>
              <a:rPr b="1" lang="en-US" sz="8000">
                <a:solidFill>
                  <a:srgbClr val="FFBD59"/>
                </a:solidFill>
              </a:rPr>
              <a:t> access</a:t>
            </a:r>
            <a:endParaRPr b="1" sz="8000">
              <a:solidFill>
                <a:srgbClr val="FFBD59"/>
              </a:solidFill>
            </a:endParaRPr>
          </a:p>
          <a:p>
            <a:pPr indent="0" lvl="0" marL="0" marR="0" rtl="0" algn="ctr">
              <a:lnSpc>
                <a:spcPct val="100000"/>
              </a:lnSpc>
              <a:spcBef>
                <a:spcPts val="0"/>
              </a:spcBef>
              <a:spcAft>
                <a:spcPts val="0"/>
              </a:spcAft>
              <a:buNone/>
            </a:pPr>
            <a:r>
              <a:rPr b="1" lang="en-US" sz="8000">
                <a:solidFill>
                  <a:srgbClr val="FFBD59"/>
                </a:solidFill>
              </a:rPr>
              <a:t>or device intrusion?</a:t>
            </a:r>
            <a:endParaRPr b="1" sz="8000">
              <a:solidFill>
                <a:srgbClr val="FFBD59"/>
              </a:solidFill>
            </a:endParaRPr>
          </a:p>
        </p:txBody>
      </p:sp>
    </p:spTree>
  </p:cSld>
  <p:clrMapOvr>
    <a:masterClrMapping/>
  </p:clrMapOvr>
  <mc:AlternateContent>
    <mc:Choice Requires="p14">
      <p:transition spd="slow" p14:dur="28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81" name="Google Shape;381;p11"/>
          <p:cNvSpPr/>
          <p:nvPr/>
        </p:nvSpPr>
        <p:spPr>
          <a:xfrm>
            <a:off x="-10009802" y="507239"/>
            <a:ext cx="18220935" cy="18220935"/>
          </a:xfrm>
          <a:custGeom>
            <a:rect b="b" l="l" r="r" t="t"/>
            <a:pathLst>
              <a:path extrusionOk="0" h="18220935" w="18220935">
                <a:moveTo>
                  <a:pt x="0" y="0"/>
                </a:moveTo>
                <a:lnTo>
                  <a:pt x="18220936" y="0"/>
                </a:lnTo>
                <a:lnTo>
                  <a:pt x="18220936" y="18220936"/>
                </a:lnTo>
                <a:lnTo>
                  <a:pt x="0" y="18220936"/>
                </a:lnTo>
                <a:lnTo>
                  <a:pt x="0" y="0"/>
                </a:lnTo>
                <a:close/>
              </a:path>
            </a:pathLst>
          </a:custGeom>
          <a:blipFill rotWithShape="1">
            <a:blip r:embed="rId4">
              <a:alphaModFix amt="80000"/>
            </a:blip>
            <a:stretch>
              <a:fillRect b="0" l="0" r="0" t="0"/>
            </a:stretch>
          </a:blipFill>
          <a:ln>
            <a:noFill/>
          </a:ln>
        </p:spPr>
      </p:sp>
      <p:sp>
        <p:nvSpPr>
          <p:cNvPr id="382" name="Google Shape;382;p11"/>
          <p:cNvSpPr txBox="1"/>
          <p:nvPr/>
        </p:nvSpPr>
        <p:spPr>
          <a:xfrm>
            <a:off x="1333300" y="2554175"/>
            <a:ext cx="4190100" cy="86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5600">
                <a:solidFill>
                  <a:srgbClr val="FFBD59"/>
                </a:solidFill>
              </a:rPr>
              <a:t>Solutions:</a:t>
            </a:r>
            <a:endParaRPr/>
          </a:p>
        </p:txBody>
      </p:sp>
      <p:grpSp>
        <p:nvGrpSpPr>
          <p:cNvPr id="383" name="Google Shape;383;p11"/>
          <p:cNvGrpSpPr/>
          <p:nvPr/>
        </p:nvGrpSpPr>
        <p:grpSpPr>
          <a:xfrm>
            <a:off x="6603167" y="833811"/>
            <a:ext cx="5218360" cy="4068786"/>
            <a:chOff x="6603167" y="833811"/>
            <a:chExt cx="5218360" cy="4068786"/>
          </a:xfrm>
        </p:grpSpPr>
        <p:sp>
          <p:nvSpPr>
            <p:cNvPr id="384" name="Google Shape;384;p11"/>
            <p:cNvSpPr/>
            <p:nvPr/>
          </p:nvSpPr>
          <p:spPr>
            <a:xfrm>
              <a:off x="6603167" y="833811"/>
              <a:ext cx="5218360" cy="4068786"/>
            </a:xfrm>
            <a:custGeom>
              <a:rect b="b" l="l" r="r" t="t"/>
              <a:pathLst>
                <a:path extrusionOk="0" h="1360798" w="1745271">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txBox="1"/>
            <p:nvPr/>
          </p:nvSpPr>
          <p:spPr>
            <a:xfrm>
              <a:off x="6800751" y="1539244"/>
              <a:ext cx="4824000" cy="64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4200">
                  <a:solidFill>
                    <a:srgbClr val="FFBD59"/>
                  </a:solidFill>
                </a:rPr>
                <a:t>Patching</a:t>
              </a:r>
              <a:endParaRPr/>
            </a:p>
          </p:txBody>
        </p:sp>
        <p:sp>
          <p:nvSpPr>
            <p:cNvPr id="386" name="Google Shape;386;p11"/>
            <p:cNvSpPr txBox="1"/>
            <p:nvPr/>
          </p:nvSpPr>
          <p:spPr>
            <a:xfrm>
              <a:off x="7413834" y="2565171"/>
              <a:ext cx="3597900" cy="2133300"/>
            </a:xfrm>
            <a:prstGeom prst="rect">
              <a:avLst/>
            </a:prstGeom>
            <a:noFill/>
            <a:ln>
              <a:noFill/>
            </a:ln>
          </p:spPr>
          <p:txBody>
            <a:bodyPr anchorCtr="0" anchor="t" bIns="0" lIns="0" spcFirstLastPara="1" rIns="0" wrap="square" tIns="0">
              <a:spAutoFit/>
            </a:bodyPr>
            <a:lstStyle/>
            <a:p>
              <a:pPr indent="0" lvl="0" marL="0" rtl="0" algn="just">
                <a:lnSpc>
                  <a:spcPct val="140000"/>
                </a:lnSpc>
                <a:spcBef>
                  <a:spcPts val="0"/>
                </a:spcBef>
                <a:spcAft>
                  <a:spcPts val="0"/>
                </a:spcAft>
                <a:buNone/>
              </a:pPr>
              <a:r>
                <a:rPr lang="en-US" sz="2100">
                  <a:solidFill>
                    <a:schemeClr val="lt1"/>
                  </a:solidFill>
                </a:rPr>
                <a:t>Patch your devices regularly</a:t>
              </a:r>
              <a:endParaRPr sz="2100">
                <a:solidFill>
                  <a:schemeClr val="lt1"/>
                </a:solidFill>
              </a:endParaRPr>
            </a:p>
            <a:p>
              <a:pPr indent="-361950" lvl="0" marL="457200" rtl="0" algn="just">
                <a:lnSpc>
                  <a:spcPct val="140000"/>
                </a:lnSpc>
                <a:spcBef>
                  <a:spcPts val="0"/>
                </a:spcBef>
                <a:spcAft>
                  <a:spcPts val="0"/>
                </a:spcAft>
                <a:buClr>
                  <a:schemeClr val="lt1"/>
                </a:buClr>
                <a:buSzPts val="2100"/>
                <a:buChar char="●"/>
              </a:pPr>
              <a:r>
                <a:rPr lang="en-US" sz="2100">
                  <a:solidFill>
                    <a:schemeClr val="lt1"/>
                  </a:solidFill>
                </a:rPr>
                <a:t>Set an update schedule via your IoT controls.</a:t>
              </a:r>
              <a:endParaRPr sz="2100">
                <a:solidFill>
                  <a:schemeClr val="lt1"/>
                </a:solidFill>
              </a:endParaRPr>
            </a:p>
            <a:p>
              <a:pPr indent="-361950" lvl="0" marL="457200" rtl="0" algn="just">
                <a:lnSpc>
                  <a:spcPct val="140000"/>
                </a:lnSpc>
                <a:spcBef>
                  <a:spcPts val="0"/>
                </a:spcBef>
                <a:spcAft>
                  <a:spcPts val="0"/>
                </a:spcAft>
                <a:buClr>
                  <a:schemeClr val="lt1"/>
                </a:buClr>
                <a:buSzPts val="2100"/>
                <a:buChar char="●"/>
              </a:pPr>
              <a:r>
                <a:rPr lang="en-US" sz="2100">
                  <a:solidFill>
                    <a:schemeClr val="lt1"/>
                  </a:solidFill>
                </a:rPr>
                <a:t>Stay informed on your products.</a:t>
              </a:r>
              <a:endParaRPr sz="2100">
                <a:solidFill>
                  <a:schemeClr val="lt1"/>
                </a:solidFill>
              </a:endParaRPr>
            </a:p>
          </p:txBody>
        </p:sp>
      </p:grpSp>
      <p:grpSp>
        <p:nvGrpSpPr>
          <p:cNvPr id="387" name="Google Shape;387;p11"/>
          <p:cNvGrpSpPr/>
          <p:nvPr/>
        </p:nvGrpSpPr>
        <p:grpSpPr>
          <a:xfrm>
            <a:off x="6603167" y="5383810"/>
            <a:ext cx="5218360" cy="4068786"/>
            <a:chOff x="6603167" y="5383810"/>
            <a:chExt cx="5218360" cy="4068786"/>
          </a:xfrm>
        </p:grpSpPr>
        <p:sp>
          <p:nvSpPr>
            <p:cNvPr id="388" name="Google Shape;388;p11"/>
            <p:cNvSpPr/>
            <p:nvPr/>
          </p:nvSpPr>
          <p:spPr>
            <a:xfrm>
              <a:off x="6603167" y="5383810"/>
              <a:ext cx="5218360" cy="4068786"/>
            </a:xfrm>
            <a:custGeom>
              <a:rect b="b" l="l" r="r" t="t"/>
              <a:pathLst>
                <a:path extrusionOk="0" h="1360798" w="1745271">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txBox="1"/>
            <p:nvPr/>
          </p:nvSpPr>
          <p:spPr>
            <a:xfrm>
              <a:off x="6800751" y="6089244"/>
              <a:ext cx="4824000" cy="64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4200">
                  <a:solidFill>
                    <a:srgbClr val="FFBD59"/>
                  </a:solidFill>
                </a:rPr>
                <a:t>Secure Logins</a:t>
              </a:r>
              <a:endParaRPr/>
            </a:p>
          </p:txBody>
        </p:sp>
        <p:sp>
          <p:nvSpPr>
            <p:cNvPr id="390" name="Google Shape;390;p11"/>
            <p:cNvSpPr txBox="1"/>
            <p:nvPr/>
          </p:nvSpPr>
          <p:spPr>
            <a:xfrm>
              <a:off x="7413834" y="7115171"/>
              <a:ext cx="3597900" cy="2133300"/>
            </a:xfrm>
            <a:prstGeom prst="rect">
              <a:avLst/>
            </a:prstGeom>
            <a:noFill/>
            <a:ln>
              <a:noFill/>
            </a:ln>
          </p:spPr>
          <p:txBody>
            <a:bodyPr anchorCtr="0" anchor="t" bIns="0" lIns="0" spcFirstLastPara="1" rIns="0" wrap="square" tIns="0">
              <a:spAutoFit/>
            </a:bodyPr>
            <a:lstStyle/>
            <a:p>
              <a:pPr indent="0" lvl="0" marL="0" rtl="0" algn="just">
                <a:lnSpc>
                  <a:spcPct val="140000"/>
                </a:lnSpc>
                <a:spcBef>
                  <a:spcPts val="0"/>
                </a:spcBef>
                <a:spcAft>
                  <a:spcPts val="0"/>
                </a:spcAft>
                <a:buClr>
                  <a:schemeClr val="dk1"/>
                </a:buClr>
                <a:buFont typeface="Arial"/>
                <a:buNone/>
              </a:pPr>
              <a:r>
                <a:rPr lang="en-US" sz="2100">
                  <a:solidFill>
                    <a:schemeClr val="lt1"/>
                  </a:solidFill>
                </a:rPr>
                <a:t>E</a:t>
              </a:r>
              <a:r>
                <a:rPr lang="en-US" sz="2100">
                  <a:solidFill>
                    <a:schemeClr val="lt1"/>
                  </a:solidFill>
                </a:rPr>
                <a:t>nsuring secure and complex passwords on all devices / accounts can better defend against penetration of your network.</a:t>
              </a:r>
              <a:endParaRPr/>
            </a:p>
          </p:txBody>
        </p:sp>
      </p:grpSp>
      <p:grpSp>
        <p:nvGrpSpPr>
          <p:cNvPr id="391" name="Google Shape;391;p11"/>
          <p:cNvGrpSpPr/>
          <p:nvPr/>
        </p:nvGrpSpPr>
        <p:grpSpPr>
          <a:xfrm>
            <a:off x="12309600" y="833811"/>
            <a:ext cx="5218360" cy="4068786"/>
            <a:chOff x="12309600" y="833811"/>
            <a:chExt cx="5218360" cy="4068786"/>
          </a:xfrm>
        </p:grpSpPr>
        <p:sp>
          <p:nvSpPr>
            <p:cNvPr id="392" name="Google Shape;392;p11"/>
            <p:cNvSpPr/>
            <p:nvPr/>
          </p:nvSpPr>
          <p:spPr>
            <a:xfrm>
              <a:off x="12309600" y="833811"/>
              <a:ext cx="5218360" cy="4068786"/>
            </a:xfrm>
            <a:custGeom>
              <a:rect b="b" l="l" r="r" t="t"/>
              <a:pathLst>
                <a:path extrusionOk="0" h="1360798" w="1745271">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txBox="1"/>
            <p:nvPr/>
          </p:nvSpPr>
          <p:spPr>
            <a:xfrm>
              <a:off x="12507184" y="1539244"/>
              <a:ext cx="4824000" cy="64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4200">
                  <a:solidFill>
                    <a:srgbClr val="FFBD59"/>
                  </a:solidFill>
                </a:rPr>
                <a:t>IoT Isolation</a:t>
              </a:r>
              <a:endParaRPr/>
            </a:p>
          </p:txBody>
        </p:sp>
        <p:sp>
          <p:nvSpPr>
            <p:cNvPr id="394" name="Google Shape;394;p11"/>
            <p:cNvSpPr txBox="1"/>
            <p:nvPr/>
          </p:nvSpPr>
          <p:spPr>
            <a:xfrm>
              <a:off x="13120268" y="2565171"/>
              <a:ext cx="3597900" cy="2133300"/>
            </a:xfrm>
            <a:prstGeom prst="rect">
              <a:avLst/>
            </a:prstGeom>
            <a:noFill/>
            <a:ln>
              <a:noFill/>
            </a:ln>
          </p:spPr>
          <p:txBody>
            <a:bodyPr anchorCtr="0" anchor="t" bIns="0" lIns="0" spcFirstLastPara="1" rIns="0" wrap="square" tIns="0">
              <a:spAutoFit/>
            </a:bodyPr>
            <a:lstStyle/>
            <a:p>
              <a:pPr indent="0" lvl="0" marL="0" rtl="0" algn="just">
                <a:lnSpc>
                  <a:spcPct val="140000"/>
                </a:lnSpc>
                <a:spcBef>
                  <a:spcPts val="0"/>
                </a:spcBef>
                <a:spcAft>
                  <a:spcPts val="0"/>
                </a:spcAft>
                <a:buClr>
                  <a:schemeClr val="dk1"/>
                </a:buClr>
                <a:buFont typeface="Arial"/>
                <a:buNone/>
              </a:pPr>
              <a:r>
                <a:rPr lang="en-US" sz="2100">
                  <a:solidFill>
                    <a:schemeClr val="lt1"/>
                  </a:solidFill>
                </a:rPr>
                <a:t>Create an isolated IoT network (if possible on your router) for all IoT devices to reside with a strict access control policy.</a:t>
              </a:r>
              <a:endParaRPr/>
            </a:p>
          </p:txBody>
        </p:sp>
      </p:grpSp>
      <p:grpSp>
        <p:nvGrpSpPr>
          <p:cNvPr id="395" name="Google Shape;395;p11"/>
          <p:cNvGrpSpPr/>
          <p:nvPr/>
        </p:nvGrpSpPr>
        <p:grpSpPr>
          <a:xfrm>
            <a:off x="12309600" y="5383810"/>
            <a:ext cx="5218360" cy="4068786"/>
            <a:chOff x="12309600" y="5383810"/>
            <a:chExt cx="5218360" cy="4068786"/>
          </a:xfrm>
        </p:grpSpPr>
        <p:sp>
          <p:nvSpPr>
            <p:cNvPr id="396" name="Google Shape;396;p11"/>
            <p:cNvSpPr/>
            <p:nvPr/>
          </p:nvSpPr>
          <p:spPr>
            <a:xfrm>
              <a:off x="12309600" y="5383810"/>
              <a:ext cx="5218360" cy="4068786"/>
            </a:xfrm>
            <a:custGeom>
              <a:rect b="b" l="l" r="r" t="t"/>
              <a:pathLst>
                <a:path extrusionOk="0" h="1360798" w="1745271">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txBox="1"/>
            <p:nvPr/>
          </p:nvSpPr>
          <p:spPr>
            <a:xfrm>
              <a:off x="12507184" y="5784444"/>
              <a:ext cx="4824000" cy="1422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4200">
                  <a:solidFill>
                    <a:srgbClr val="FFBD59"/>
                  </a:solidFill>
                </a:rPr>
                <a:t>Do Your Homework</a:t>
              </a:r>
              <a:endParaRPr/>
            </a:p>
          </p:txBody>
        </p:sp>
        <p:sp>
          <p:nvSpPr>
            <p:cNvPr id="398" name="Google Shape;398;p11"/>
            <p:cNvSpPr txBox="1"/>
            <p:nvPr/>
          </p:nvSpPr>
          <p:spPr>
            <a:xfrm>
              <a:off x="13119825" y="7488925"/>
              <a:ext cx="3735000" cy="1680900"/>
            </a:xfrm>
            <a:prstGeom prst="rect">
              <a:avLst/>
            </a:prstGeom>
            <a:noFill/>
            <a:ln>
              <a:noFill/>
            </a:ln>
          </p:spPr>
          <p:txBody>
            <a:bodyPr anchorCtr="0" anchor="t" bIns="0" lIns="0" spcFirstLastPara="1" rIns="0" wrap="square" tIns="0">
              <a:spAutoFit/>
            </a:bodyPr>
            <a:lstStyle/>
            <a:p>
              <a:pPr indent="0" lvl="0" marL="0" rtl="0" algn="just">
                <a:lnSpc>
                  <a:spcPct val="140000"/>
                </a:lnSpc>
                <a:spcBef>
                  <a:spcPts val="0"/>
                </a:spcBef>
                <a:spcAft>
                  <a:spcPts val="0"/>
                </a:spcAft>
                <a:buClr>
                  <a:schemeClr val="dk1"/>
                </a:buClr>
                <a:buFont typeface="Arial"/>
                <a:buNone/>
              </a:pPr>
              <a:r>
                <a:rPr lang="en-US" sz="2100">
                  <a:solidFill>
                    <a:schemeClr val="lt1"/>
                  </a:solidFill>
                </a:rPr>
                <a:t>Always look into your products before purchasing to ensure there are no known security flaws.</a:t>
              </a:r>
              <a:endParaRPr sz="2100">
                <a:solidFill>
                  <a:schemeClr val="lt1"/>
                </a:solidFill>
              </a:endParaRPr>
            </a:p>
          </p:txBody>
        </p:sp>
      </p:grpSp>
      <p:pic>
        <p:nvPicPr>
          <p:cNvPr id="399" name="Google Shape;399;p11"/>
          <p:cNvPicPr preferRelativeResize="0"/>
          <p:nvPr/>
        </p:nvPicPr>
        <p:blipFill>
          <a:blip r:embed="rId5">
            <a:alphaModFix/>
          </a:blip>
          <a:stretch>
            <a:fillRect/>
          </a:stretch>
        </p:blipFill>
        <p:spPr>
          <a:xfrm>
            <a:off x="1333300" y="4514875"/>
            <a:ext cx="3576825" cy="3685551"/>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1000"/>
                                        <p:tgtEl>
                                          <p:spTgt spid="382"/>
                                        </p:tgtEl>
                                        <p:attrNameLst>
                                          <p:attrName>ppt_w</p:attrName>
                                        </p:attrNameLst>
                                      </p:cBhvr>
                                      <p:tavLst>
                                        <p:tav fmla="" tm="0">
                                          <p:val>
                                            <p:strVal val="0"/>
                                          </p:val>
                                        </p:tav>
                                        <p:tav fmla="" tm="100000">
                                          <p:val>
                                            <p:strVal val="#ppt_w"/>
                                          </p:val>
                                        </p:tav>
                                      </p:tavLst>
                                    </p:anim>
                                    <p:anim calcmode="lin" valueType="num">
                                      <p:cBhvr additive="base">
                                        <p:cTn dur="1000"/>
                                        <p:tgtEl>
                                          <p:spTgt spid="38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7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331" l="0" r="0" t="-3332"/>
            </a:stretch>
          </a:blipFill>
          <a:ln>
            <a:noFill/>
          </a:ln>
        </p:spPr>
      </p:sp>
      <p:sp>
        <p:nvSpPr>
          <p:cNvPr id="405" name="Google Shape;405;p16"/>
          <p:cNvSpPr/>
          <p:nvPr/>
        </p:nvSpPr>
        <p:spPr>
          <a:xfrm>
            <a:off x="0" y="0"/>
            <a:ext cx="18288000" cy="4273013"/>
          </a:xfrm>
          <a:custGeom>
            <a:rect b="b" l="l" r="r" t="t"/>
            <a:pathLst>
              <a:path extrusionOk="0" h="4273013" w="18288000">
                <a:moveTo>
                  <a:pt x="0" y="0"/>
                </a:moveTo>
                <a:lnTo>
                  <a:pt x="18288000" y="0"/>
                </a:lnTo>
                <a:lnTo>
                  <a:pt x="18288000" y="4273013"/>
                </a:lnTo>
                <a:lnTo>
                  <a:pt x="0" y="4273013"/>
                </a:lnTo>
                <a:lnTo>
                  <a:pt x="0" y="0"/>
                </a:lnTo>
                <a:close/>
              </a:path>
            </a:pathLst>
          </a:custGeom>
          <a:blipFill rotWithShape="1">
            <a:blip r:embed="rId4">
              <a:alphaModFix/>
            </a:blip>
            <a:stretch>
              <a:fillRect b="0" l="0" r="0" t="-255580"/>
            </a:stretch>
          </a:blipFill>
          <a:ln>
            <a:noFill/>
          </a:ln>
        </p:spPr>
      </p:sp>
      <p:sp>
        <p:nvSpPr>
          <p:cNvPr id="406" name="Google Shape;406;p16"/>
          <p:cNvSpPr txBox="1"/>
          <p:nvPr/>
        </p:nvSpPr>
        <p:spPr>
          <a:xfrm>
            <a:off x="3877725" y="5349471"/>
            <a:ext cx="105327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FFBD59"/>
                </a:solidFill>
              </a:rPr>
              <a:t>Questions?</a:t>
            </a:r>
            <a:endParaRPr sz="6000"/>
          </a:p>
        </p:txBody>
      </p:sp>
      <p:sp>
        <p:nvSpPr>
          <p:cNvPr id="407" name="Google Shape;407;p16"/>
          <p:cNvSpPr txBox="1"/>
          <p:nvPr/>
        </p:nvSpPr>
        <p:spPr>
          <a:xfrm>
            <a:off x="2510202" y="3175397"/>
            <a:ext cx="13267596" cy="22764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12000" u="none" cap="none" strike="noStrike">
                <a:solidFill>
                  <a:srgbClr val="FFFFFF"/>
                </a:solidFill>
                <a:latin typeface="Arial"/>
                <a:ea typeface="Arial"/>
                <a:cs typeface="Arial"/>
                <a:sym typeface="Arial"/>
              </a:rPr>
              <a:t>Thank You</a:t>
            </a:r>
            <a:endParaRPr/>
          </a:p>
        </p:txBody>
      </p:sp>
      <p:sp>
        <p:nvSpPr>
          <p:cNvPr id="408" name="Google Shape;408;p16"/>
          <p:cNvSpPr txBox="1"/>
          <p:nvPr/>
        </p:nvSpPr>
        <p:spPr>
          <a:xfrm>
            <a:off x="10326006" y="9182100"/>
            <a:ext cx="6933300" cy="3693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2400">
                <a:solidFill>
                  <a:srgbClr val="FFFFFF"/>
                </a:solidFill>
              </a:rPr>
              <a:t>Logan Tassin</a:t>
            </a:r>
            <a:endParaRPr/>
          </a:p>
        </p:txBody>
      </p:sp>
      <p:sp>
        <p:nvSpPr>
          <p:cNvPr id="409" name="Google Shape;409;p16"/>
          <p:cNvSpPr txBox="1"/>
          <p:nvPr/>
        </p:nvSpPr>
        <p:spPr>
          <a:xfrm>
            <a:off x="1028700" y="9182100"/>
            <a:ext cx="46782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FFFFFF"/>
                </a:solidFill>
              </a:rPr>
              <a:t>Nicholas Martucci</a:t>
            </a:r>
            <a:endParaRPr/>
          </a:p>
        </p:txBody>
      </p:sp>
      <p:cxnSp>
        <p:nvCxnSpPr>
          <p:cNvPr id="410" name="Google Shape;410;p16"/>
          <p:cNvCxnSpPr/>
          <p:nvPr/>
        </p:nvCxnSpPr>
        <p:spPr>
          <a:xfrm flipH="1" rot="10800000">
            <a:off x="3676070" y="9357159"/>
            <a:ext cx="11529600" cy="11700"/>
          </a:xfrm>
          <a:prstGeom prst="straightConnector1">
            <a:avLst/>
          </a:prstGeom>
          <a:noFill/>
          <a:ln cap="flat" cmpd="sng" w="19050">
            <a:solidFill>
              <a:srgbClr val="FFFFFF"/>
            </a:solidFill>
            <a:prstDash val="solid"/>
            <a:round/>
            <a:headEnd len="sm" w="sm" type="none"/>
            <a:tailEnd len="sm" w="sm" type="none"/>
          </a:ln>
        </p:spPr>
      </p:cxnSp>
      <p:sp>
        <p:nvSpPr>
          <p:cNvPr id="411" name="Google Shape;411;p16"/>
          <p:cNvSpPr txBox="1"/>
          <p:nvPr/>
        </p:nvSpPr>
        <p:spPr>
          <a:xfrm>
            <a:off x="7824450" y="9578400"/>
            <a:ext cx="26391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FFFFFF"/>
                </a:solidFill>
              </a:rPr>
              <a:t>Kevin Velasquez</a:t>
            </a:r>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97" name="Google Shape;97;p6"/>
          <p:cNvSpPr/>
          <p:nvPr/>
        </p:nvSpPr>
        <p:spPr>
          <a:xfrm rot="2983154">
            <a:off x="-1830086" y="5680708"/>
            <a:ext cx="9169399" cy="5054631"/>
          </a:xfrm>
          <a:custGeom>
            <a:rect b="b" l="l" r="r" t="t"/>
            <a:pathLst>
              <a:path extrusionOk="0" h="5054631" w="9169399">
                <a:moveTo>
                  <a:pt x="0" y="0"/>
                </a:moveTo>
                <a:lnTo>
                  <a:pt x="9169399" y="0"/>
                </a:lnTo>
                <a:lnTo>
                  <a:pt x="9169399" y="5054631"/>
                </a:lnTo>
                <a:lnTo>
                  <a:pt x="0" y="5054631"/>
                </a:lnTo>
                <a:lnTo>
                  <a:pt x="0" y="0"/>
                </a:lnTo>
                <a:close/>
              </a:path>
            </a:pathLst>
          </a:custGeom>
          <a:blipFill rotWithShape="1">
            <a:blip r:embed="rId4">
              <a:alphaModFix amt="35000"/>
            </a:blip>
            <a:stretch>
              <a:fillRect b="0" l="0" r="0" t="0"/>
            </a:stretch>
          </a:blipFill>
          <a:ln>
            <a:noFill/>
          </a:ln>
        </p:spPr>
      </p:sp>
      <p:sp>
        <p:nvSpPr>
          <p:cNvPr id="98" name="Google Shape;98;p6"/>
          <p:cNvSpPr/>
          <p:nvPr/>
        </p:nvSpPr>
        <p:spPr>
          <a:xfrm>
            <a:off x="1487941" y="1028700"/>
            <a:ext cx="15312118" cy="8229600"/>
          </a:xfrm>
          <a:custGeom>
            <a:rect b="b" l="l" r="r" t="t"/>
            <a:pathLst>
              <a:path extrusionOk="0" h="8229600" w="15312118">
                <a:moveTo>
                  <a:pt x="0" y="0"/>
                </a:moveTo>
                <a:lnTo>
                  <a:pt x="15312118" y="0"/>
                </a:lnTo>
                <a:lnTo>
                  <a:pt x="15312118" y="8229600"/>
                </a:lnTo>
                <a:lnTo>
                  <a:pt x="0" y="8229600"/>
                </a:lnTo>
                <a:lnTo>
                  <a:pt x="0" y="0"/>
                </a:lnTo>
                <a:close/>
              </a:path>
            </a:pathLst>
          </a:custGeom>
          <a:blipFill rotWithShape="1">
            <a:blip r:embed="rId5">
              <a:alphaModFix amt="40000"/>
            </a:blip>
            <a:stretch>
              <a:fillRect b="0" l="-19969" r="-13971" t="0"/>
            </a:stretch>
          </a:blipFill>
          <a:ln>
            <a:noFill/>
          </a:ln>
        </p:spPr>
      </p:sp>
      <p:sp>
        <p:nvSpPr>
          <p:cNvPr id="99" name="Google Shape;99;p6"/>
          <p:cNvSpPr txBox="1"/>
          <p:nvPr/>
        </p:nvSpPr>
        <p:spPr>
          <a:xfrm>
            <a:off x="2935708" y="1260812"/>
            <a:ext cx="5876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FFBD59"/>
                </a:solidFill>
              </a:rPr>
              <a:t>Background:</a:t>
            </a:r>
            <a:endParaRPr/>
          </a:p>
        </p:txBody>
      </p:sp>
      <p:grpSp>
        <p:nvGrpSpPr>
          <p:cNvPr id="100" name="Google Shape;100;p6"/>
          <p:cNvGrpSpPr/>
          <p:nvPr/>
        </p:nvGrpSpPr>
        <p:grpSpPr>
          <a:xfrm>
            <a:off x="2280539" y="2649835"/>
            <a:ext cx="948128" cy="5096847"/>
            <a:chOff x="10871014" y="2602573"/>
            <a:chExt cx="948128" cy="5096847"/>
          </a:xfrm>
        </p:grpSpPr>
        <p:cxnSp>
          <p:nvCxnSpPr>
            <p:cNvPr id="101" name="Google Shape;101;p6"/>
            <p:cNvCxnSpPr/>
            <p:nvPr/>
          </p:nvCxnSpPr>
          <p:spPr>
            <a:xfrm rot="5381082">
              <a:off x="9181390" y="5202194"/>
              <a:ext cx="4327378" cy="0"/>
            </a:xfrm>
            <a:prstGeom prst="straightConnector1">
              <a:avLst/>
            </a:prstGeom>
            <a:noFill/>
            <a:ln cap="rnd" cmpd="sng" w="76200">
              <a:solidFill>
                <a:srgbClr val="FFFFFF"/>
              </a:solidFill>
              <a:prstDash val="dot"/>
              <a:round/>
              <a:headEnd len="sm" w="sm" type="none"/>
              <a:tailEnd len="sm" w="sm" type="none"/>
            </a:ln>
          </p:spPr>
        </p:cxnSp>
        <p:sp>
          <p:nvSpPr>
            <p:cNvPr id="102" name="Google Shape;102;p6"/>
            <p:cNvSpPr/>
            <p:nvPr/>
          </p:nvSpPr>
          <p:spPr>
            <a:xfrm>
              <a:off x="10871014" y="2602573"/>
              <a:ext cx="948128" cy="948128"/>
            </a:xfrm>
            <a:custGeom>
              <a:rect b="b" l="l" r="r" t="t"/>
              <a:pathLst>
                <a:path extrusionOk="0" h="948128" w="948128">
                  <a:moveTo>
                    <a:pt x="0" y="0"/>
                  </a:moveTo>
                  <a:lnTo>
                    <a:pt x="948128" y="0"/>
                  </a:lnTo>
                  <a:lnTo>
                    <a:pt x="948128" y="948129"/>
                  </a:lnTo>
                  <a:lnTo>
                    <a:pt x="0" y="948129"/>
                  </a:lnTo>
                  <a:lnTo>
                    <a:pt x="0" y="0"/>
                  </a:lnTo>
                  <a:close/>
                </a:path>
              </a:pathLst>
            </a:custGeom>
            <a:blipFill rotWithShape="1">
              <a:blip r:embed="rId6">
                <a:alphaModFix/>
              </a:blip>
              <a:stretch>
                <a:fillRect b="-26361" l="-25603" r="-27117" t="-26361"/>
              </a:stretch>
            </a:blipFill>
            <a:ln>
              <a:noFill/>
            </a:ln>
          </p:spPr>
        </p:sp>
        <p:sp>
          <p:nvSpPr>
            <p:cNvPr id="103" name="Google Shape;103;p6"/>
            <p:cNvSpPr/>
            <p:nvPr/>
          </p:nvSpPr>
          <p:spPr>
            <a:xfrm>
              <a:off x="10871014" y="4683723"/>
              <a:ext cx="948128" cy="948128"/>
            </a:xfrm>
            <a:custGeom>
              <a:rect b="b" l="l" r="r" t="t"/>
              <a:pathLst>
                <a:path extrusionOk="0" h="948128" w="948128">
                  <a:moveTo>
                    <a:pt x="0" y="0"/>
                  </a:moveTo>
                  <a:lnTo>
                    <a:pt x="948128" y="0"/>
                  </a:lnTo>
                  <a:lnTo>
                    <a:pt x="948128" y="948129"/>
                  </a:lnTo>
                  <a:lnTo>
                    <a:pt x="0" y="948129"/>
                  </a:lnTo>
                  <a:lnTo>
                    <a:pt x="0" y="0"/>
                  </a:lnTo>
                  <a:close/>
                </a:path>
              </a:pathLst>
            </a:custGeom>
            <a:blipFill rotWithShape="1">
              <a:blip r:embed="rId6">
                <a:alphaModFix/>
              </a:blip>
              <a:stretch>
                <a:fillRect b="-26361" l="-25603" r="-27117" t="-26361"/>
              </a:stretch>
            </a:blipFill>
            <a:ln>
              <a:noFill/>
            </a:ln>
          </p:spPr>
        </p:sp>
        <p:sp>
          <p:nvSpPr>
            <p:cNvPr id="104" name="Google Shape;104;p6"/>
            <p:cNvSpPr/>
            <p:nvPr/>
          </p:nvSpPr>
          <p:spPr>
            <a:xfrm>
              <a:off x="10871014" y="6751292"/>
              <a:ext cx="948128" cy="948128"/>
            </a:xfrm>
            <a:custGeom>
              <a:rect b="b" l="l" r="r" t="t"/>
              <a:pathLst>
                <a:path extrusionOk="0" h="948128" w="948128">
                  <a:moveTo>
                    <a:pt x="0" y="0"/>
                  </a:moveTo>
                  <a:lnTo>
                    <a:pt x="948128" y="0"/>
                  </a:lnTo>
                  <a:lnTo>
                    <a:pt x="948128" y="948128"/>
                  </a:lnTo>
                  <a:lnTo>
                    <a:pt x="0" y="948128"/>
                  </a:lnTo>
                  <a:lnTo>
                    <a:pt x="0" y="0"/>
                  </a:lnTo>
                  <a:close/>
                </a:path>
              </a:pathLst>
            </a:custGeom>
            <a:blipFill rotWithShape="1">
              <a:blip r:embed="rId6">
                <a:alphaModFix/>
              </a:blip>
              <a:stretch>
                <a:fillRect b="-26361" l="-25603" r="-27117" t="-26361"/>
              </a:stretch>
            </a:blipFill>
            <a:ln>
              <a:noFill/>
            </a:ln>
          </p:spPr>
        </p:sp>
      </p:grpSp>
      <p:sp>
        <p:nvSpPr>
          <p:cNvPr id="105" name="Google Shape;105;p6"/>
          <p:cNvSpPr txBox="1"/>
          <p:nvPr/>
        </p:nvSpPr>
        <p:spPr>
          <a:xfrm>
            <a:off x="3410875" y="2649825"/>
            <a:ext cx="7347900" cy="9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solidFill>
                  <a:schemeClr val="lt1"/>
                </a:solidFill>
                <a:latin typeface="Calibri"/>
                <a:ea typeface="Calibri"/>
                <a:cs typeface="Calibri"/>
                <a:sym typeface="Calibri"/>
              </a:rPr>
              <a:t>CVE-2023-38906</a:t>
            </a:r>
            <a:endParaRPr sz="4200">
              <a:solidFill>
                <a:schemeClr val="lt1"/>
              </a:solidFill>
              <a:latin typeface="Calibri"/>
              <a:ea typeface="Calibri"/>
              <a:cs typeface="Calibri"/>
              <a:sym typeface="Calibri"/>
            </a:endParaRPr>
          </a:p>
        </p:txBody>
      </p:sp>
      <p:sp>
        <p:nvSpPr>
          <p:cNvPr id="106" name="Google Shape;106;p6"/>
          <p:cNvSpPr txBox="1"/>
          <p:nvPr/>
        </p:nvSpPr>
        <p:spPr>
          <a:xfrm>
            <a:off x="3410875" y="4720800"/>
            <a:ext cx="73479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solidFill>
                  <a:schemeClr val="lt1"/>
                </a:solidFill>
                <a:latin typeface="Calibri"/>
                <a:ea typeface="Calibri"/>
                <a:cs typeface="Calibri"/>
                <a:sym typeface="Calibri"/>
              </a:rPr>
              <a:t>CVE-2023-38908</a:t>
            </a:r>
            <a:endParaRPr sz="4200">
              <a:solidFill>
                <a:schemeClr val="lt1"/>
              </a:solidFill>
              <a:latin typeface="Calibri"/>
              <a:ea typeface="Calibri"/>
              <a:cs typeface="Calibri"/>
              <a:sym typeface="Calibri"/>
            </a:endParaRPr>
          </a:p>
        </p:txBody>
      </p:sp>
      <p:sp>
        <p:nvSpPr>
          <p:cNvPr id="107" name="Google Shape;107;p6"/>
          <p:cNvSpPr txBox="1"/>
          <p:nvPr/>
        </p:nvSpPr>
        <p:spPr>
          <a:xfrm>
            <a:off x="3410875" y="6825075"/>
            <a:ext cx="7347900" cy="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solidFill>
                  <a:schemeClr val="lt1"/>
                </a:solidFill>
                <a:latin typeface="Calibri"/>
                <a:ea typeface="Calibri"/>
                <a:cs typeface="Calibri"/>
                <a:sym typeface="Calibri"/>
              </a:rPr>
              <a:t>CVE-2023-38909</a:t>
            </a:r>
            <a:endParaRPr sz="4200">
              <a:solidFill>
                <a:schemeClr val="lt1"/>
              </a:solidFill>
              <a:latin typeface="Calibri"/>
              <a:ea typeface="Calibri"/>
              <a:cs typeface="Calibri"/>
              <a:sym typeface="Calibri"/>
            </a:endParaRPr>
          </a:p>
        </p:txBody>
      </p:sp>
      <p:sp>
        <p:nvSpPr>
          <p:cNvPr id="108" name="Google Shape;108;p6"/>
          <p:cNvSpPr txBox="1"/>
          <p:nvPr/>
        </p:nvSpPr>
        <p:spPr>
          <a:xfrm>
            <a:off x="4572000" y="3519725"/>
            <a:ext cx="78921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50">
                <a:solidFill>
                  <a:srgbClr val="FFBD59"/>
                </a:solidFill>
                <a:latin typeface="Calibri"/>
                <a:ea typeface="Calibri"/>
                <a:cs typeface="Calibri"/>
                <a:sym typeface="Calibri"/>
              </a:rPr>
              <a:t>Allows a remote attacker to obtain sensitive information via the authentication code for the UDP message.</a:t>
            </a:r>
            <a:endParaRPr b="1" sz="2550">
              <a:solidFill>
                <a:srgbClr val="FFBD59"/>
              </a:solidFill>
              <a:latin typeface="Calibri"/>
              <a:ea typeface="Calibri"/>
              <a:cs typeface="Calibri"/>
              <a:sym typeface="Calibri"/>
            </a:endParaRPr>
          </a:p>
        </p:txBody>
      </p:sp>
      <p:sp>
        <p:nvSpPr>
          <p:cNvPr id="109" name="Google Shape;109;p6"/>
          <p:cNvSpPr txBox="1"/>
          <p:nvPr/>
        </p:nvSpPr>
        <p:spPr>
          <a:xfrm>
            <a:off x="4572000" y="5772925"/>
            <a:ext cx="78921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50">
                <a:solidFill>
                  <a:srgbClr val="FFBD59"/>
                </a:solidFill>
                <a:latin typeface="Calibri"/>
                <a:ea typeface="Calibri"/>
                <a:cs typeface="Calibri"/>
                <a:sym typeface="Calibri"/>
              </a:rPr>
              <a:t>Allows a remote attacker to obtain sensitive information via the TSKEP authentication function.</a:t>
            </a:r>
            <a:endParaRPr b="1" sz="2550">
              <a:solidFill>
                <a:srgbClr val="FFBD59"/>
              </a:solidFill>
              <a:latin typeface="Calibri"/>
              <a:ea typeface="Calibri"/>
              <a:cs typeface="Calibri"/>
              <a:sym typeface="Calibri"/>
            </a:endParaRPr>
          </a:p>
        </p:txBody>
      </p:sp>
      <p:sp>
        <p:nvSpPr>
          <p:cNvPr id="110" name="Google Shape;110;p6"/>
          <p:cNvSpPr txBox="1"/>
          <p:nvPr/>
        </p:nvSpPr>
        <p:spPr>
          <a:xfrm>
            <a:off x="4572000" y="7818025"/>
            <a:ext cx="78921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50">
                <a:solidFill>
                  <a:srgbClr val="FFBD59"/>
                </a:solidFill>
                <a:latin typeface="Calibri"/>
                <a:ea typeface="Calibri"/>
                <a:cs typeface="Calibri"/>
                <a:sym typeface="Calibri"/>
              </a:rPr>
              <a:t>Allows a remote attacker to obtain sensitive information via the IV component in the AES128-CBC function.</a:t>
            </a:r>
            <a:endParaRPr b="1" sz="2550">
              <a:solidFill>
                <a:srgbClr val="FFBD59"/>
              </a:solidFill>
              <a:latin typeface="Calibri"/>
              <a:ea typeface="Calibri"/>
              <a:cs typeface="Calibri"/>
              <a:sym typeface="Calibri"/>
            </a:endParaRPr>
          </a:p>
        </p:txBody>
      </p:sp>
      <p:sp>
        <p:nvSpPr>
          <p:cNvPr id="111" name="Google Shape;111;p6"/>
          <p:cNvSpPr txBox="1"/>
          <p:nvPr/>
        </p:nvSpPr>
        <p:spPr>
          <a:xfrm>
            <a:off x="12043225" y="2275125"/>
            <a:ext cx="1360800" cy="6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0">
                <a:solidFill>
                  <a:srgbClr val="F8F4EB"/>
                </a:solidFill>
                <a:latin typeface="Calibri"/>
                <a:ea typeface="Calibri"/>
                <a:cs typeface="Calibri"/>
                <a:sym typeface="Calibri"/>
              </a:rPr>
              <a:t>}</a:t>
            </a:r>
            <a:endParaRPr sz="40000">
              <a:solidFill>
                <a:srgbClr val="F8F4EB"/>
              </a:solidFill>
              <a:latin typeface="Calibri"/>
              <a:ea typeface="Calibri"/>
              <a:cs typeface="Calibri"/>
              <a:sym typeface="Calibri"/>
            </a:endParaRPr>
          </a:p>
        </p:txBody>
      </p:sp>
      <p:sp>
        <p:nvSpPr>
          <p:cNvPr id="112" name="Google Shape;112;p6"/>
          <p:cNvSpPr txBox="1"/>
          <p:nvPr/>
        </p:nvSpPr>
        <p:spPr>
          <a:xfrm>
            <a:off x="13799450" y="4485825"/>
            <a:ext cx="2848200" cy="30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FFBD59"/>
                </a:solidFill>
                <a:latin typeface="Calibri"/>
                <a:ea typeface="Calibri"/>
                <a:cs typeface="Calibri"/>
                <a:sym typeface="Calibri"/>
              </a:rPr>
              <a:t>Applies to:</a:t>
            </a:r>
            <a:endParaRPr sz="3200">
              <a:solidFill>
                <a:srgbClr val="FFBD59"/>
              </a:solidFill>
              <a:latin typeface="Calibri"/>
              <a:ea typeface="Calibri"/>
              <a:cs typeface="Calibri"/>
              <a:sym typeface="Calibri"/>
            </a:endParaRPr>
          </a:p>
          <a:p>
            <a:pPr indent="0" lvl="0" marL="0" rtl="0" algn="l">
              <a:spcBef>
                <a:spcPts val="0"/>
              </a:spcBef>
              <a:spcAft>
                <a:spcPts val="0"/>
              </a:spcAft>
              <a:buNone/>
            </a:pPr>
            <a:r>
              <a:t/>
            </a:r>
            <a:endParaRPr sz="600">
              <a:solidFill>
                <a:srgbClr val="FFBD59"/>
              </a:solidFill>
              <a:latin typeface="Calibri"/>
              <a:ea typeface="Calibri"/>
              <a:cs typeface="Calibri"/>
              <a:sym typeface="Calibri"/>
            </a:endParaRPr>
          </a:p>
          <a:p>
            <a:pPr indent="0" lvl="0" marL="0" rtl="0" algn="l">
              <a:spcBef>
                <a:spcPts val="0"/>
              </a:spcBef>
              <a:spcAft>
                <a:spcPts val="0"/>
              </a:spcAft>
              <a:buNone/>
            </a:pPr>
            <a:r>
              <a:t/>
            </a:r>
            <a:endParaRPr sz="600">
              <a:solidFill>
                <a:srgbClr val="FFBD59"/>
              </a:solidFill>
              <a:latin typeface="Calibri"/>
              <a:ea typeface="Calibri"/>
              <a:cs typeface="Calibri"/>
              <a:sym typeface="Calibri"/>
            </a:endParaRPr>
          </a:p>
          <a:p>
            <a:pPr indent="0" lvl="0" marL="0" rtl="0" algn="l">
              <a:spcBef>
                <a:spcPts val="0"/>
              </a:spcBef>
              <a:spcAft>
                <a:spcPts val="0"/>
              </a:spcAft>
              <a:buNone/>
            </a:pPr>
            <a:r>
              <a:rPr lang="en-US" sz="3200">
                <a:solidFill>
                  <a:srgbClr val="FFBD59"/>
                </a:solidFill>
                <a:latin typeface="Calibri"/>
                <a:ea typeface="Calibri"/>
                <a:cs typeface="Calibri"/>
                <a:sym typeface="Calibri"/>
              </a:rPr>
              <a:t>Tapo L530</a:t>
            </a:r>
            <a:endParaRPr sz="3200">
              <a:solidFill>
                <a:srgbClr val="FFBD59"/>
              </a:solidFill>
              <a:latin typeface="Calibri"/>
              <a:ea typeface="Calibri"/>
              <a:cs typeface="Calibri"/>
              <a:sym typeface="Calibri"/>
            </a:endParaRPr>
          </a:p>
          <a:p>
            <a:pPr indent="0" lvl="0" marL="0" rtl="0" algn="l">
              <a:spcBef>
                <a:spcPts val="0"/>
              </a:spcBef>
              <a:spcAft>
                <a:spcPts val="0"/>
              </a:spcAft>
              <a:buNone/>
            </a:pPr>
            <a:r>
              <a:rPr lang="en-US" sz="3200">
                <a:solidFill>
                  <a:srgbClr val="FFBD59"/>
                </a:solidFill>
                <a:latin typeface="Calibri"/>
                <a:ea typeface="Calibri"/>
                <a:cs typeface="Calibri"/>
                <a:sym typeface="Calibri"/>
              </a:rPr>
              <a:t>Version: &gt;1.2.4</a:t>
            </a:r>
            <a:endParaRPr sz="3200">
              <a:solidFill>
                <a:srgbClr val="FFBD59"/>
              </a:solidFill>
              <a:latin typeface="Calibri"/>
              <a:ea typeface="Calibri"/>
              <a:cs typeface="Calibri"/>
              <a:sym typeface="Calibri"/>
            </a:endParaRPr>
          </a:p>
          <a:p>
            <a:pPr indent="0" lvl="0" marL="0" rtl="0" algn="l">
              <a:spcBef>
                <a:spcPts val="0"/>
              </a:spcBef>
              <a:spcAft>
                <a:spcPts val="0"/>
              </a:spcAft>
              <a:buNone/>
            </a:pPr>
            <a:r>
              <a:t/>
            </a:r>
            <a:endParaRPr sz="600">
              <a:solidFill>
                <a:srgbClr val="FFBD59"/>
              </a:solidFill>
              <a:latin typeface="Calibri"/>
              <a:ea typeface="Calibri"/>
              <a:cs typeface="Calibri"/>
              <a:sym typeface="Calibri"/>
            </a:endParaRPr>
          </a:p>
          <a:p>
            <a:pPr indent="0" lvl="0" marL="0" rtl="0" algn="l">
              <a:spcBef>
                <a:spcPts val="0"/>
              </a:spcBef>
              <a:spcAft>
                <a:spcPts val="0"/>
              </a:spcAft>
              <a:buNone/>
            </a:pPr>
            <a:r>
              <a:t/>
            </a:r>
            <a:endParaRPr sz="600">
              <a:solidFill>
                <a:srgbClr val="FFBD59"/>
              </a:solidFill>
              <a:latin typeface="Calibri"/>
              <a:ea typeface="Calibri"/>
              <a:cs typeface="Calibri"/>
              <a:sym typeface="Calibri"/>
            </a:endParaRPr>
          </a:p>
          <a:p>
            <a:pPr indent="0" lvl="0" marL="0" rtl="0" algn="l">
              <a:spcBef>
                <a:spcPts val="0"/>
              </a:spcBef>
              <a:spcAft>
                <a:spcPts val="0"/>
              </a:spcAft>
              <a:buNone/>
            </a:pPr>
            <a:r>
              <a:rPr lang="en-US" sz="3200">
                <a:solidFill>
                  <a:srgbClr val="FFBD59"/>
                </a:solidFill>
                <a:latin typeface="Calibri"/>
                <a:ea typeface="Calibri"/>
                <a:cs typeface="Calibri"/>
                <a:sym typeface="Calibri"/>
              </a:rPr>
              <a:t>Tapo App</a:t>
            </a:r>
            <a:endParaRPr sz="3200">
              <a:solidFill>
                <a:srgbClr val="FFBD59"/>
              </a:solidFill>
              <a:latin typeface="Calibri"/>
              <a:ea typeface="Calibri"/>
              <a:cs typeface="Calibri"/>
              <a:sym typeface="Calibri"/>
            </a:endParaRPr>
          </a:p>
          <a:p>
            <a:pPr indent="0" lvl="0" marL="0" rtl="0" algn="l">
              <a:spcBef>
                <a:spcPts val="0"/>
              </a:spcBef>
              <a:spcAft>
                <a:spcPts val="0"/>
              </a:spcAft>
              <a:buNone/>
            </a:pPr>
            <a:r>
              <a:rPr lang="en-US" sz="3200">
                <a:solidFill>
                  <a:srgbClr val="FFBD59"/>
                </a:solidFill>
                <a:latin typeface="Calibri"/>
                <a:ea typeface="Calibri"/>
                <a:cs typeface="Calibri"/>
                <a:sym typeface="Calibri"/>
              </a:rPr>
              <a:t>Version: &gt;2.8.14</a:t>
            </a:r>
            <a:endParaRPr sz="3200">
              <a:solidFill>
                <a:srgbClr val="FFBD59"/>
              </a:solidFill>
              <a:latin typeface="Calibri"/>
              <a:ea typeface="Calibri"/>
              <a:cs typeface="Calibri"/>
              <a:sym typeface="Calibri"/>
            </a:endParaRPr>
          </a:p>
        </p:txBody>
      </p:sp>
      <p:sp>
        <p:nvSpPr>
          <p:cNvPr id="113" name="Google Shape;113;p6"/>
          <p:cNvSpPr txBox="1"/>
          <p:nvPr/>
        </p:nvSpPr>
        <p:spPr>
          <a:xfrm>
            <a:off x="7280250" y="2755363"/>
            <a:ext cx="24756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FF9900"/>
                </a:solidFill>
                <a:latin typeface="Calibri"/>
                <a:ea typeface="Calibri"/>
                <a:cs typeface="Calibri"/>
                <a:sym typeface="Calibri"/>
              </a:rPr>
              <a:t>CVSS 6.5</a:t>
            </a:r>
            <a:endParaRPr sz="3200">
              <a:solidFill>
                <a:srgbClr val="FF9900"/>
              </a:solidFill>
              <a:latin typeface="Calibri"/>
              <a:ea typeface="Calibri"/>
              <a:cs typeface="Calibri"/>
              <a:sym typeface="Calibri"/>
            </a:endParaRPr>
          </a:p>
        </p:txBody>
      </p:sp>
      <p:sp>
        <p:nvSpPr>
          <p:cNvPr id="114" name="Google Shape;114;p6"/>
          <p:cNvSpPr txBox="1"/>
          <p:nvPr/>
        </p:nvSpPr>
        <p:spPr>
          <a:xfrm>
            <a:off x="7276263" y="4802088"/>
            <a:ext cx="24756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FF9900"/>
                </a:solidFill>
                <a:latin typeface="Calibri"/>
                <a:ea typeface="Calibri"/>
                <a:cs typeface="Calibri"/>
                <a:sym typeface="Calibri"/>
              </a:rPr>
              <a:t>CVSS 6.5</a:t>
            </a:r>
            <a:endParaRPr sz="3200">
              <a:solidFill>
                <a:srgbClr val="FF9900"/>
              </a:solidFill>
              <a:latin typeface="Calibri"/>
              <a:ea typeface="Calibri"/>
              <a:cs typeface="Calibri"/>
              <a:sym typeface="Calibri"/>
            </a:endParaRPr>
          </a:p>
        </p:txBody>
      </p:sp>
      <p:sp>
        <p:nvSpPr>
          <p:cNvPr id="115" name="Google Shape;115;p6"/>
          <p:cNvSpPr txBox="1"/>
          <p:nvPr/>
        </p:nvSpPr>
        <p:spPr>
          <a:xfrm>
            <a:off x="7276263" y="6917138"/>
            <a:ext cx="24756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FF9900"/>
                </a:solidFill>
                <a:latin typeface="Calibri"/>
                <a:ea typeface="Calibri"/>
                <a:cs typeface="Calibri"/>
                <a:sym typeface="Calibri"/>
              </a:rPr>
              <a:t>CVSS 6.5</a:t>
            </a:r>
            <a:endParaRPr sz="3200">
              <a:solidFill>
                <a:srgbClr val="FF9900"/>
              </a:solidFill>
              <a:latin typeface="Calibri"/>
              <a:ea typeface="Calibri"/>
              <a:cs typeface="Calibri"/>
              <a:sym typeface="Calibri"/>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121" name="Google Shape;121;p5"/>
          <p:cNvSpPr/>
          <p:nvPr/>
        </p:nvSpPr>
        <p:spPr>
          <a:xfrm>
            <a:off x="-714326" y="-367609"/>
            <a:ext cx="8178165" cy="8229600"/>
          </a:xfrm>
          <a:custGeom>
            <a:rect b="b" l="l" r="r" t="t"/>
            <a:pathLst>
              <a:path extrusionOk="0" h="8229600" w="8178165">
                <a:moveTo>
                  <a:pt x="0" y="0"/>
                </a:moveTo>
                <a:lnTo>
                  <a:pt x="8178165" y="0"/>
                </a:lnTo>
                <a:lnTo>
                  <a:pt x="8178165" y="8229600"/>
                </a:lnTo>
                <a:lnTo>
                  <a:pt x="0" y="8229600"/>
                </a:lnTo>
                <a:lnTo>
                  <a:pt x="0" y="0"/>
                </a:lnTo>
                <a:close/>
              </a:path>
            </a:pathLst>
          </a:custGeom>
          <a:blipFill rotWithShape="1">
            <a:blip r:embed="rId4">
              <a:alphaModFix/>
            </a:blip>
            <a:stretch>
              <a:fillRect b="0" l="0" r="0" t="0"/>
            </a:stretch>
          </a:blipFill>
          <a:ln>
            <a:noFill/>
          </a:ln>
        </p:spPr>
      </p:sp>
      <p:sp>
        <p:nvSpPr>
          <p:cNvPr id="122" name="Google Shape;122;p5"/>
          <p:cNvSpPr txBox="1"/>
          <p:nvPr/>
        </p:nvSpPr>
        <p:spPr>
          <a:xfrm>
            <a:off x="2283952" y="2015811"/>
            <a:ext cx="54843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FFBD59"/>
                </a:solidFill>
              </a:rPr>
              <a:t>Scenario:</a:t>
            </a:r>
            <a:endParaRPr/>
          </a:p>
        </p:txBody>
      </p:sp>
      <p:sp>
        <p:nvSpPr>
          <p:cNvPr id="123" name="Google Shape;123;p5"/>
          <p:cNvSpPr txBox="1"/>
          <p:nvPr/>
        </p:nvSpPr>
        <p:spPr>
          <a:xfrm>
            <a:off x="2283950" y="3882575"/>
            <a:ext cx="13409700" cy="3400500"/>
          </a:xfrm>
          <a:prstGeom prst="rect">
            <a:avLst/>
          </a:prstGeom>
          <a:noFill/>
          <a:ln>
            <a:noFill/>
          </a:ln>
        </p:spPr>
        <p:txBody>
          <a:bodyPr anchorCtr="0" anchor="t" bIns="0" lIns="0" spcFirstLastPara="1" rIns="0" wrap="square" tIns="0">
            <a:spAutoFit/>
          </a:bodyPr>
          <a:lstStyle/>
          <a:p>
            <a:pPr indent="0" lvl="0" marL="0" marR="0" rtl="0" algn="l">
              <a:lnSpc>
                <a:spcPct val="142000"/>
              </a:lnSpc>
              <a:spcBef>
                <a:spcPts val="0"/>
              </a:spcBef>
              <a:spcAft>
                <a:spcPts val="0"/>
              </a:spcAft>
              <a:buNone/>
            </a:pPr>
            <a:r>
              <a:rPr lang="en-US" sz="4200">
                <a:solidFill>
                  <a:srgbClr val="F8F4EB"/>
                </a:solidFill>
              </a:rPr>
              <a:t>War-driving in the richest neighborhood looking for </a:t>
            </a:r>
            <a:r>
              <a:rPr lang="en-US" sz="4200">
                <a:solidFill>
                  <a:srgbClr val="F8F4EB"/>
                </a:solidFill>
              </a:rPr>
              <a:t>susceptible</a:t>
            </a:r>
            <a:r>
              <a:rPr lang="en-US" sz="4200">
                <a:solidFill>
                  <a:srgbClr val="F8F4EB"/>
                </a:solidFill>
              </a:rPr>
              <a:t> devices in order to break into a local wifi network and then establish a connection to move laterally and collect sensitive data, payment info, etc…</a:t>
            </a:r>
            <a:endParaRPr sz="3500"/>
          </a:p>
        </p:txBody>
      </p:sp>
    </p:spTree>
  </p:cSld>
  <p:clrMapOvr>
    <a:masterClrMapping/>
  </p:clrMapOvr>
  <mc:AlternateContent>
    <mc:Choice Requires="p14">
      <p:transition spd="slow" p14:dur="17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129" name="Google Shape;129;p2"/>
          <p:cNvSpPr/>
          <p:nvPr/>
        </p:nvSpPr>
        <p:spPr>
          <a:xfrm>
            <a:off x="-6152177" y="2787312"/>
            <a:ext cx="13867858" cy="13867858"/>
          </a:xfrm>
          <a:custGeom>
            <a:rect b="b" l="l" r="r" t="t"/>
            <a:pathLst>
              <a:path extrusionOk="0" h="13867858" w="13867858">
                <a:moveTo>
                  <a:pt x="0" y="0"/>
                </a:moveTo>
                <a:lnTo>
                  <a:pt x="13867858" y="0"/>
                </a:lnTo>
                <a:lnTo>
                  <a:pt x="13867858" y="13867857"/>
                </a:lnTo>
                <a:lnTo>
                  <a:pt x="0" y="13867857"/>
                </a:lnTo>
                <a:lnTo>
                  <a:pt x="0" y="0"/>
                </a:lnTo>
                <a:close/>
              </a:path>
            </a:pathLst>
          </a:custGeom>
          <a:blipFill rotWithShape="1">
            <a:blip r:embed="rId4">
              <a:alphaModFix amt="80000"/>
            </a:blip>
            <a:stretch>
              <a:fillRect b="0" l="0" r="0" t="0"/>
            </a:stretch>
          </a:blipFill>
          <a:ln>
            <a:noFill/>
          </a:ln>
        </p:spPr>
      </p:sp>
      <p:sp>
        <p:nvSpPr>
          <p:cNvPr id="130" name="Google Shape;130;p2"/>
          <p:cNvSpPr/>
          <p:nvPr/>
        </p:nvSpPr>
        <p:spPr>
          <a:xfrm>
            <a:off x="13900097" y="-3632307"/>
            <a:ext cx="8775807" cy="8775807"/>
          </a:xfrm>
          <a:custGeom>
            <a:rect b="b" l="l" r="r" t="t"/>
            <a:pathLst>
              <a:path extrusionOk="0" h="8775807" w="8775807">
                <a:moveTo>
                  <a:pt x="0" y="0"/>
                </a:moveTo>
                <a:lnTo>
                  <a:pt x="8775806" y="0"/>
                </a:lnTo>
                <a:lnTo>
                  <a:pt x="8775806" y="8775807"/>
                </a:lnTo>
                <a:lnTo>
                  <a:pt x="0" y="8775807"/>
                </a:lnTo>
                <a:lnTo>
                  <a:pt x="0" y="0"/>
                </a:lnTo>
                <a:close/>
              </a:path>
            </a:pathLst>
          </a:custGeom>
          <a:blipFill rotWithShape="1">
            <a:blip r:embed="rId4">
              <a:alphaModFix amt="80000"/>
            </a:blip>
            <a:stretch>
              <a:fillRect b="0" l="0" r="0" t="0"/>
            </a:stretch>
          </a:blipFill>
          <a:ln>
            <a:noFill/>
          </a:ln>
        </p:spPr>
      </p:sp>
      <p:grpSp>
        <p:nvGrpSpPr>
          <p:cNvPr id="131" name="Google Shape;131;p2"/>
          <p:cNvGrpSpPr/>
          <p:nvPr/>
        </p:nvGrpSpPr>
        <p:grpSpPr>
          <a:xfrm>
            <a:off x="1028700" y="2040724"/>
            <a:ext cx="5066826" cy="6886618"/>
            <a:chOff x="1028700" y="2040724"/>
            <a:chExt cx="5066826" cy="6886618"/>
          </a:xfrm>
        </p:grpSpPr>
        <p:sp>
          <p:nvSpPr>
            <p:cNvPr id="132" name="Google Shape;132;p2"/>
            <p:cNvSpPr/>
            <p:nvPr/>
          </p:nvSpPr>
          <p:spPr>
            <a:xfrm>
              <a:off x="1028700" y="2040724"/>
              <a:ext cx="5066826"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929794" y="323888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134" name="Google Shape;134;p2"/>
            <p:cNvSpPr txBox="1"/>
            <p:nvPr/>
          </p:nvSpPr>
          <p:spPr>
            <a:xfrm>
              <a:off x="1333815" y="4918811"/>
              <a:ext cx="4456500" cy="64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4200">
                  <a:solidFill>
                    <a:srgbClr val="FFBD59"/>
                  </a:solidFill>
                </a:rPr>
                <a:t>Enumeration</a:t>
              </a:r>
              <a:endParaRPr/>
            </a:p>
          </p:txBody>
        </p:sp>
        <p:sp>
          <p:nvSpPr>
            <p:cNvPr id="135" name="Google Shape;135;p2"/>
            <p:cNvSpPr txBox="1"/>
            <p:nvPr/>
          </p:nvSpPr>
          <p:spPr>
            <a:xfrm>
              <a:off x="1732586" y="5944738"/>
              <a:ext cx="3659100" cy="1680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100">
                  <a:solidFill>
                    <a:srgbClr val="FFFFFF"/>
                  </a:solidFill>
                </a:rPr>
                <a:t>The process of discovering and mapping devices, services, and resources on a network.</a:t>
              </a:r>
              <a:endParaRPr/>
            </a:p>
          </p:txBody>
        </p:sp>
        <p:sp>
          <p:nvSpPr>
            <p:cNvPr id="136" name="Google Shape;136;p2"/>
            <p:cNvSpPr txBox="1"/>
            <p:nvPr/>
          </p:nvSpPr>
          <p:spPr>
            <a:xfrm>
              <a:off x="2790571" y="330769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5600" u="none" cap="none" strike="noStrike">
                  <a:solidFill>
                    <a:srgbClr val="000000"/>
                  </a:solidFill>
                  <a:latin typeface="Arial"/>
                  <a:ea typeface="Arial"/>
                  <a:cs typeface="Arial"/>
                  <a:sym typeface="Arial"/>
                </a:rPr>
                <a:t>1</a:t>
              </a:r>
              <a:endParaRPr/>
            </a:p>
          </p:txBody>
        </p:sp>
      </p:grpSp>
      <p:grpSp>
        <p:nvGrpSpPr>
          <p:cNvPr id="137" name="Google Shape;137;p2"/>
          <p:cNvGrpSpPr/>
          <p:nvPr/>
        </p:nvGrpSpPr>
        <p:grpSpPr>
          <a:xfrm>
            <a:off x="6610600" y="2040725"/>
            <a:ext cx="5066826" cy="6886618"/>
            <a:chOff x="6610600" y="2040725"/>
            <a:chExt cx="5066826" cy="6886618"/>
          </a:xfrm>
        </p:grpSpPr>
        <p:sp>
          <p:nvSpPr>
            <p:cNvPr id="138" name="Google Shape;138;p2"/>
            <p:cNvSpPr/>
            <p:nvPr/>
          </p:nvSpPr>
          <p:spPr>
            <a:xfrm>
              <a:off x="6610600" y="2040725"/>
              <a:ext cx="5066826"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8511699" y="3236993"/>
              <a:ext cx="1264602" cy="1264602"/>
            </a:xfrm>
            <a:custGeom>
              <a:rect b="b" l="l" r="r" t="t"/>
              <a:pathLst>
                <a:path extrusionOk="0" h="1264602" w="1264602">
                  <a:moveTo>
                    <a:pt x="0" y="0"/>
                  </a:moveTo>
                  <a:lnTo>
                    <a:pt x="1264602" y="0"/>
                  </a:lnTo>
                  <a:lnTo>
                    <a:pt x="1264602" y="1264603"/>
                  </a:lnTo>
                  <a:lnTo>
                    <a:pt x="0" y="1264603"/>
                  </a:lnTo>
                  <a:lnTo>
                    <a:pt x="0" y="0"/>
                  </a:lnTo>
                  <a:close/>
                </a:path>
              </a:pathLst>
            </a:custGeom>
            <a:blipFill rotWithShape="1">
              <a:blip r:embed="rId5">
                <a:alphaModFix/>
              </a:blip>
              <a:stretch>
                <a:fillRect b="0" l="0" r="0" t="0"/>
              </a:stretch>
            </a:blipFill>
            <a:ln>
              <a:noFill/>
            </a:ln>
          </p:spPr>
        </p:sp>
        <p:sp>
          <p:nvSpPr>
            <p:cNvPr id="140" name="Google Shape;140;p2"/>
            <p:cNvSpPr txBox="1"/>
            <p:nvPr/>
          </p:nvSpPr>
          <p:spPr>
            <a:xfrm>
              <a:off x="6915720" y="4918811"/>
              <a:ext cx="4456500" cy="64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4200">
                  <a:solidFill>
                    <a:srgbClr val="FFBD59"/>
                  </a:solidFill>
                </a:rPr>
                <a:t>Deauthentication</a:t>
              </a:r>
              <a:endParaRPr/>
            </a:p>
          </p:txBody>
        </p:sp>
        <p:sp>
          <p:nvSpPr>
            <p:cNvPr id="141" name="Google Shape;141;p2"/>
            <p:cNvSpPr txBox="1"/>
            <p:nvPr/>
          </p:nvSpPr>
          <p:spPr>
            <a:xfrm>
              <a:off x="7314491" y="5944738"/>
              <a:ext cx="3659100" cy="258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100">
                  <a:solidFill>
                    <a:srgbClr val="FFFFFF"/>
                  </a:solidFill>
                </a:rPr>
                <a:t>A Wi-Fi attack where an attacker sends fake deauthentication frames to a client or access point, forcing the client to disconnect from the Wi-Fi network.</a:t>
              </a:r>
              <a:endParaRPr/>
            </a:p>
          </p:txBody>
        </p:sp>
        <p:sp>
          <p:nvSpPr>
            <p:cNvPr id="142" name="Google Shape;142;p2"/>
            <p:cNvSpPr txBox="1"/>
            <p:nvPr/>
          </p:nvSpPr>
          <p:spPr>
            <a:xfrm>
              <a:off x="8372475" y="3305798"/>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5600" u="none" cap="none" strike="noStrike">
                  <a:solidFill>
                    <a:srgbClr val="000000"/>
                  </a:solidFill>
                  <a:latin typeface="Arial"/>
                  <a:ea typeface="Arial"/>
                  <a:cs typeface="Arial"/>
                  <a:sym typeface="Arial"/>
                </a:rPr>
                <a:t>2</a:t>
              </a:r>
              <a:endParaRPr/>
            </a:p>
          </p:txBody>
        </p:sp>
      </p:grpSp>
      <p:grpSp>
        <p:nvGrpSpPr>
          <p:cNvPr id="143" name="Google Shape;143;p2"/>
          <p:cNvGrpSpPr/>
          <p:nvPr/>
        </p:nvGrpSpPr>
        <p:grpSpPr>
          <a:xfrm>
            <a:off x="12192500" y="2040724"/>
            <a:ext cx="5066826" cy="6886618"/>
            <a:chOff x="12192500" y="2040724"/>
            <a:chExt cx="5066826" cy="6886618"/>
          </a:xfrm>
        </p:grpSpPr>
        <p:sp>
          <p:nvSpPr>
            <p:cNvPr id="144" name="Google Shape;144;p2"/>
            <p:cNvSpPr/>
            <p:nvPr/>
          </p:nvSpPr>
          <p:spPr>
            <a:xfrm>
              <a:off x="12192500" y="2040724"/>
              <a:ext cx="5066826"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093603" y="323888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146" name="Google Shape;146;p2"/>
            <p:cNvSpPr txBox="1"/>
            <p:nvPr/>
          </p:nvSpPr>
          <p:spPr>
            <a:xfrm>
              <a:off x="12497624" y="4918811"/>
              <a:ext cx="4456500" cy="64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4200">
                  <a:solidFill>
                    <a:srgbClr val="FFBD59"/>
                  </a:solidFill>
                </a:rPr>
                <a:t>Intercept &amp; C2</a:t>
              </a:r>
              <a:endParaRPr/>
            </a:p>
          </p:txBody>
        </p:sp>
        <p:sp>
          <p:nvSpPr>
            <p:cNvPr id="147" name="Google Shape;147;p2"/>
            <p:cNvSpPr txBox="1"/>
            <p:nvPr/>
          </p:nvSpPr>
          <p:spPr>
            <a:xfrm>
              <a:off x="12896395" y="5944738"/>
              <a:ext cx="3659100" cy="2133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100">
                  <a:solidFill>
                    <a:srgbClr val="FFFFFF"/>
                  </a:solidFill>
                </a:rPr>
                <a:t>The communication channel established between an attacker and the systems they compromise during a cyberattack.</a:t>
              </a:r>
              <a:endParaRPr/>
            </a:p>
          </p:txBody>
        </p:sp>
        <p:sp>
          <p:nvSpPr>
            <p:cNvPr id="148" name="Google Shape;148;p2"/>
            <p:cNvSpPr txBox="1"/>
            <p:nvPr/>
          </p:nvSpPr>
          <p:spPr>
            <a:xfrm>
              <a:off x="13954379" y="330769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5600" u="none" cap="none" strike="noStrike">
                  <a:solidFill>
                    <a:srgbClr val="000000"/>
                  </a:solidFill>
                  <a:latin typeface="Arial"/>
                  <a:ea typeface="Arial"/>
                  <a:cs typeface="Arial"/>
                  <a:sym typeface="Arial"/>
                </a:rPr>
                <a:t>3</a:t>
              </a:r>
              <a:endParaRPr/>
            </a:p>
          </p:txBody>
        </p:sp>
      </p:grpSp>
      <p:sp>
        <p:nvSpPr>
          <p:cNvPr id="149" name="Google Shape;149;p2"/>
          <p:cNvSpPr txBox="1"/>
          <p:nvPr/>
        </p:nvSpPr>
        <p:spPr>
          <a:xfrm>
            <a:off x="1333827" y="566136"/>
            <a:ext cx="54843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rgbClr val="FFBD59"/>
                </a:solidFill>
              </a:rPr>
              <a:t>Method</a:t>
            </a:r>
            <a:r>
              <a:rPr b="1" lang="en-US" sz="8000">
                <a:solidFill>
                  <a:srgbClr val="FFBD59"/>
                </a:solidFill>
              </a:rPr>
              <a:t>:</a:t>
            </a:r>
            <a:endParaRPr/>
          </a:p>
        </p:txBody>
      </p:sp>
    </p:spTree>
  </p:cSld>
  <p:clrMapOvr>
    <a:masterClrMapping/>
  </p:clrMapOvr>
  <mc:AlternateContent>
    <mc:Choice Requires="p14">
      <p:transition spd="slow" p14:dur="22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ppt_w</p:attrName>
                                        </p:attrNameLst>
                                      </p:cBhvr>
                                      <p:tavLst>
                                        <p:tav fmla="" tm="0">
                                          <p:val>
                                            <p:strVal val="0"/>
                                          </p:val>
                                        </p:tav>
                                        <p:tav fmla="" tm="100000">
                                          <p:val>
                                            <p:strVal val="#ppt_w"/>
                                          </p:val>
                                        </p:tav>
                                      </p:tavLst>
                                    </p:anim>
                                    <p:anim calcmode="lin" valueType="num">
                                      <p:cBhvr additive="base">
                                        <p:cTn dur="500"/>
                                        <p:tgtEl>
                                          <p:spTgt spid="14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155" name="Google Shape;155;p4"/>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156" name="Google Shape;156;p4"/>
          <p:cNvSpPr/>
          <p:nvPr/>
        </p:nvSpPr>
        <p:spPr>
          <a:xfrm>
            <a:off x="571688" y="1968163"/>
            <a:ext cx="17144630"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158" name="Google Shape;158;p4"/>
          <p:cNvSpPr txBox="1"/>
          <p:nvPr/>
        </p:nvSpPr>
        <p:spPr>
          <a:xfrm>
            <a:off x="3428998" y="707800"/>
            <a:ext cx="10486500" cy="1062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900">
                <a:solidFill>
                  <a:srgbClr val="FFBD59"/>
                </a:solidFill>
              </a:rPr>
              <a:t>Enumeration - Part 1</a:t>
            </a:r>
            <a:endParaRPr sz="4100"/>
          </a:p>
        </p:txBody>
      </p:sp>
      <p:sp>
        <p:nvSpPr>
          <p:cNvPr id="159" name="Google Shape;159;p4"/>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5600" u="none" cap="none" strike="noStrike">
                <a:solidFill>
                  <a:srgbClr val="000000"/>
                </a:solidFill>
                <a:latin typeface="Arial"/>
                <a:ea typeface="Arial"/>
                <a:cs typeface="Arial"/>
                <a:sym typeface="Arial"/>
              </a:rPr>
              <a:t>1</a:t>
            </a:r>
            <a:endParaRPr/>
          </a:p>
        </p:txBody>
      </p:sp>
      <p:pic>
        <p:nvPicPr>
          <p:cNvPr id="160" name="Google Shape;160;p4"/>
          <p:cNvPicPr preferRelativeResize="0"/>
          <p:nvPr/>
        </p:nvPicPr>
        <p:blipFill>
          <a:blip r:embed="rId6">
            <a:alphaModFix/>
          </a:blip>
          <a:stretch>
            <a:fillRect/>
          </a:stretch>
        </p:blipFill>
        <p:spPr>
          <a:xfrm>
            <a:off x="6458851" y="2515875"/>
            <a:ext cx="10656000" cy="5791200"/>
          </a:xfrm>
          <a:prstGeom prst="rect">
            <a:avLst/>
          </a:prstGeom>
          <a:noFill/>
          <a:ln>
            <a:noFill/>
          </a:ln>
        </p:spPr>
      </p:pic>
      <p:sp>
        <p:nvSpPr>
          <p:cNvPr id="161" name="Google Shape;161;p4"/>
          <p:cNvSpPr txBox="1"/>
          <p:nvPr/>
        </p:nvSpPr>
        <p:spPr>
          <a:xfrm>
            <a:off x="1143000" y="2848425"/>
            <a:ext cx="4826100" cy="51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First steps:</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rPr lang="en-US" sz="2800">
                <a:solidFill>
                  <a:schemeClr val="lt1"/>
                </a:solidFill>
                <a:latin typeface="Calibri"/>
                <a:ea typeface="Calibri"/>
                <a:cs typeface="Calibri"/>
                <a:sym typeface="Calibri"/>
              </a:rPr>
              <a:t>Set up a network adapter monitor</a:t>
            </a:r>
            <a:endParaRPr sz="2800">
              <a:solidFill>
                <a:schemeClr val="lt1"/>
              </a:solidFill>
              <a:latin typeface="Calibri"/>
              <a:ea typeface="Calibri"/>
              <a:cs typeface="Calibri"/>
              <a:sym typeface="Calibri"/>
            </a:endParaRPr>
          </a:p>
          <a:p>
            <a:pPr indent="0" lvl="0" marL="0" rtl="0" algn="ctr">
              <a:spcBef>
                <a:spcPts val="0"/>
              </a:spcBef>
              <a:spcAft>
                <a:spcPts val="0"/>
              </a:spcAft>
              <a:buNone/>
            </a:pPr>
            <a:r>
              <a:rPr lang="en-US" sz="2800">
                <a:solidFill>
                  <a:schemeClr val="dk1"/>
                </a:solidFill>
                <a:highlight>
                  <a:srgbClr val="FFD966"/>
                </a:highlight>
                <a:latin typeface="Calibri"/>
                <a:ea typeface="Calibri"/>
                <a:cs typeface="Calibri"/>
                <a:sym typeface="Calibri"/>
              </a:rPr>
              <a:t> ( airmon-ng</a:t>
            </a:r>
            <a:r>
              <a:rPr lang="en-US" sz="2800">
                <a:solidFill>
                  <a:schemeClr val="lt1"/>
                </a:solidFill>
                <a:highlight>
                  <a:srgbClr val="FFD966"/>
                </a:highlight>
                <a:latin typeface="Calibri"/>
                <a:ea typeface="Calibri"/>
                <a:cs typeface="Calibri"/>
                <a:sym typeface="Calibri"/>
              </a:rPr>
              <a:t> </a:t>
            </a:r>
            <a:r>
              <a:rPr lang="en-US" sz="2800">
                <a:solidFill>
                  <a:srgbClr val="38761D"/>
                </a:solidFill>
                <a:highlight>
                  <a:srgbClr val="FFD966"/>
                </a:highlight>
                <a:latin typeface="Calibri"/>
                <a:ea typeface="Calibri"/>
                <a:cs typeface="Calibri"/>
                <a:sym typeface="Calibri"/>
              </a:rPr>
              <a:t>start</a:t>
            </a:r>
            <a:r>
              <a:rPr lang="en-US" sz="2800">
                <a:solidFill>
                  <a:schemeClr val="lt1"/>
                </a:solidFill>
                <a:highlight>
                  <a:srgbClr val="FFD966"/>
                </a:highlight>
                <a:latin typeface="Calibri"/>
                <a:ea typeface="Calibri"/>
                <a:cs typeface="Calibri"/>
                <a:sym typeface="Calibri"/>
              </a:rPr>
              <a:t> </a:t>
            </a:r>
            <a:r>
              <a:rPr lang="en-US" sz="2800">
                <a:solidFill>
                  <a:srgbClr val="CC0000"/>
                </a:solidFill>
                <a:highlight>
                  <a:srgbClr val="FFD966"/>
                </a:highlight>
                <a:latin typeface="Calibri"/>
                <a:ea typeface="Calibri"/>
                <a:cs typeface="Calibri"/>
                <a:sym typeface="Calibri"/>
              </a:rPr>
              <a:t>wlan0 </a:t>
            </a:r>
            <a:r>
              <a:rPr lang="en-US" sz="2800">
                <a:solidFill>
                  <a:schemeClr val="dk1"/>
                </a:solidFill>
                <a:highlight>
                  <a:srgbClr val="FFD966"/>
                </a:highlight>
                <a:latin typeface="Calibri"/>
                <a:ea typeface="Calibri"/>
                <a:cs typeface="Calibri"/>
                <a:sym typeface="Calibri"/>
              </a:rPr>
              <a:t>)</a:t>
            </a:r>
            <a:r>
              <a:rPr lang="en-US" sz="2800">
                <a:solidFill>
                  <a:srgbClr val="CC0000"/>
                </a:solidFill>
                <a:highlight>
                  <a:srgbClr val="FFD966"/>
                </a:highlight>
                <a:latin typeface="Calibri"/>
                <a:ea typeface="Calibri"/>
                <a:cs typeface="Calibri"/>
                <a:sym typeface="Calibri"/>
              </a:rPr>
              <a:t>  </a:t>
            </a:r>
            <a:r>
              <a:rPr lang="en-US" sz="2800">
                <a:solidFill>
                  <a:schemeClr val="dk1"/>
                </a:solidFill>
                <a:highlight>
                  <a:srgbClr val="FFD966"/>
                </a:highlight>
                <a:latin typeface="Calibri"/>
                <a:ea typeface="Calibri"/>
                <a:cs typeface="Calibri"/>
                <a:sym typeface="Calibri"/>
              </a:rPr>
              <a:t> </a:t>
            </a:r>
            <a:endParaRPr sz="2800">
              <a:solidFill>
                <a:schemeClr val="dk1"/>
              </a:solidFill>
              <a:highlight>
                <a:srgbClr val="FFD966"/>
              </a:highlight>
              <a:latin typeface="Calibri"/>
              <a:ea typeface="Calibri"/>
              <a:cs typeface="Calibri"/>
              <a:sym typeface="Calibri"/>
            </a:endParaRPr>
          </a:p>
          <a:p>
            <a:pPr indent="0" lvl="0" marL="0" rtl="0" algn="ctr">
              <a:spcBef>
                <a:spcPts val="0"/>
              </a:spcBef>
              <a:spcAft>
                <a:spcPts val="0"/>
              </a:spcAft>
              <a:buNone/>
            </a:pPr>
            <a:r>
              <a:t/>
            </a:r>
            <a:endParaRPr sz="1300">
              <a:solidFill>
                <a:schemeClr val="dk1"/>
              </a:solidFill>
              <a:highlight>
                <a:srgbClr val="FFD966"/>
              </a:highlight>
              <a:latin typeface="Calibri"/>
              <a:ea typeface="Calibri"/>
              <a:cs typeface="Calibri"/>
              <a:sym typeface="Calibri"/>
            </a:endParaRPr>
          </a:p>
          <a:p>
            <a:pPr indent="0" lvl="0" marL="0" rtl="0" algn="l">
              <a:spcBef>
                <a:spcPts val="0"/>
              </a:spcBef>
              <a:spcAft>
                <a:spcPts val="0"/>
              </a:spcAft>
              <a:buNone/>
            </a:pPr>
            <a:r>
              <a:rPr lang="en-US" sz="2800">
                <a:solidFill>
                  <a:schemeClr val="lt1"/>
                </a:solidFill>
                <a:latin typeface="Calibri"/>
                <a:ea typeface="Calibri"/>
                <a:cs typeface="Calibri"/>
                <a:sym typeface="Calibri"/>
              </a:rPr>
              <a:t>Start packet capture process</a:t>
            </a:r>
            <a:endParaRPr sz="2800">
              <a:solidFill>
                <a:schemeClr val="lt1"/>
              </a:solidFill>
              <a:latin typeface="Calibri"/>
              <a:ea typeface="Calibri"/>
              <a:cs typeface="Calibri"/>
              <a:sym typeface="Calibri"/>
            </a:endParaRPr>
          </a:p>
          <a:p>
            <a:pPr indent="0" lvl="0" marL="0" rtl="0" algn="ctr">
              <a:spcBef>
                <a:spcPts val="0"/>
              </a:spcBef>
              <a:spcAft>
                <a:spcPts val="0"/>
              </a:spcAft>
              <a:buNone/>
            </a:pPr>
            <a:r>
              <a:rPr lang="en-US" sz="2800">
                <a:solidFill>
                  <a:schemeClr val="dk1"/>
                </a:solidFill>
                <a:highlight>
                  <a:srgbClr val="FFD966"/>
                </a:highlight>
                <a:latin typeface="Calibri"/>
                <a:ea typeface="Calibri"/>
                <a:cs typeface="Calibri"/>
                <a:sym typeface="Calibri"/>
              </a:rPr>
              <a:t>( sudo </a:t>
            </a:r>
            <a:r>
              <a:rPr lang="en-US" sz="2800">
                <a:solidFill>
                  <a:srgbClr val="1155CC"/>
                </a:solidFill>
                <a:highlight>
                  <a:srgbClr val="FFD966"/>
                </a:highlight>
                <a:latin typeface="Calibri"/>
                <a:ea typeface="Calibri"/>
                <a:cs typeface="Calibri"/>
                <a:sym typeface="Calibri"/>
              </a:rPr>
              <a:t>wireshark</a:t>
            </a:r>
            <a:r>
              <a:rPr lang="en-US" sz="2800">
                <a:solidFill>
                  <a:schemeClr val="dk1"/>
                </a:solidFill>
                <a:highlight>
                  <a:srgbClr val="FFD966"/>
                </a:highlight>
                <a:latin typeface="Calibri"/>
                <a:ea typeface="Calibri"/>
                <a:cs typeface="Calibri"/>
                <a:sym typeface="Calibri"/>
              </a:rPr>
              <a:t> )</a:t>
            </a:r>
            <a:endParaRPr sz="2800">
              <a:solidFill>
                <a:schemeClr val="dk1"/>
              </a:solidFill>
              <a:highlight>
                <a:srgbClr val="FFD966"/>
              </a:highlight>
              <a:latin typeface="Calibri"/>
              <a:ea typeface="Calibri"/>
              <a:cs typeface="Calibri"/>
              <a:sym typeface="Calibri"/>
            </a:endParaRPr>
          </a:p>
          <a:p>
            <a:pPr indent="0" lvl="0" marL="0" rtl="0" algn="ctr">
              <a:spcBef>
                <a:spcPts val="0"/>
              </a:spcBef>
              <a:spcAft>
                <a:spcPts val="0"/>
              </a:spcAft>
              <a:buNone/>
            </a:pPr>
            <a:r>
              <a:t/>
            </a:r>
            <a:endParaRPr sz="1300">
              <a:solidFill>
                <a:schemeClr val="dk1"/>
              </a:solidFill>
              <a:highlight>
                <a:srgbClr val="FFD966"/>
              </a:highlight>
              <a:latin typeface="Calibri"/>
              <a:ea typeface="Calibri"/>
              <a:cs typeface="Calibri"/>
              <a:sym typeface="Calibri"/>
            </a:endParaRPr>
          </a:p>
          <a:p>
            <a:pPr indent="0" lvl="0" marL="0" rtl="0" algn="l">
              <a:spcBef>
                <a:spcPts val="0"/>
              </a:spcBef>
              <a:spcAft>
                <a:spcPts val="0"/>
              </a:spcAft>
              <a:buNone/>
            </a:pPr>
            <a:r>
              <a:rPr lang="en-US" sz="2800">
                <a:solidFill>
                  <a:schemeClr val="lt1"/>
                </a:solidFill>
                <a:latin typeface="Calibri"/>
                <a:ea typeface="Calibri"/>
                <a:cs typeface="Calibri"/>
                <a:sym typeface="Calibri"/>
              </a:rPr>
              <a:t>After capture, filter results</a:t>
            </a:r>
            <a:endParaRPr sz="2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300">
                <a:solidFill>
                  <a:schemeClr val="dk1"/>
                </a:solidFill>
                <a:highlight>
                  <a:srgbClr val="FFD966"/>
                </a:highlight>
                <a:latin typeface="Calibri"/>
                <a:ea typeface="Calibri"/>
                <a:cs typeface="Calibri"/>
                <a:sym typeface="Calibri"/>
              </a:rPr>
              <a:t>udp &amp;&amp; ip.dst == 255.255.255.255</a:t>
            </a:r>
            <a:endParaRPr sz="2300">
              <a:solidFill>
                <a:schemeClr val="dk1"/>
              </a:solidFill>
              <a:highlight>
                <a:srgbClr val="FFD966"/>
              </a:highlight>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15df7806e6_0_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67" name="Google Shape;167;g315df7806e6_0_12"/>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168" name="Google Shape;168;g315df7806e6_0_12"/>
          <p:cNvSpPr/>
          <p:nvPr/>
        </p:nvSpPr>
        <p:spPr>
          <a:xfrm>
            <a:off x="571688" y="1968163"/>
            <a:ext cx="17144630"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315df7806e6_0_12"/>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170" name="Google Shape;170;g315df7806e6_0_12"/>
          <p:cNvSpPr txBox="1"/>
          <p:nvPr/>
        </p:nvSpPr>
        <p:spPr>
          <a:xfrm>
            <a:off x="3428998" y="707800"/>
            <a:ext cx="10486500" cy="1062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900">
                <a:solidFill>
                  <a:srgbClr val="FFBD59"/>
                </a:solidFill>
              </a:rPr>
              <a:t>Enumeration - Part 2</a:t>
            </a:r>
            <a:endParaRPr sz="4100"/>
          </a:p>
        </p:txBody>
      </p:sp>
      <p:sp>
        <p:nvSpPr>
          <p:cNvPr id="171" name="Google Shape;171;g315df7806e6_0_12"/>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5600" u="none" cap="none" strike="noStrike">
                <a:solidFill>
                  <a:srgbClr val="000000"/>
                </a:solidFill>
                <a:latin typeface="Arial"/>
                <a:ea typeface="Arial"/>
                <a:cs typeface="Arial"/>
                <a:sym typeface="Arial"/>
              </a:rPr>
              <a:t>1</a:t>
            </a:r>
            <a:endParaRPr/>
          </a:p>
        </p:txBody>
      </p:sp>
      <p:sp>
        <p:nvSpPr>
          <p:cNvPr id="172" name="Google Shape;172;g315df7806e6_0_12"/>
          <p:cNvSpPr txBox="1"/>
          <p:nvPr/>
        </p:nvSpPr>
        <p:spPr>
          <a:xfrm>
            <a:off x="1149000" y="2245575"/>
            <a:ext cx="4826100" cy="31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Next up: </a:t>
            </a:r>
            <a:br>
              <a:rPr lang="en-US" sz="3200">
                <a:solidFill>
                  <a:schemeClr val="lt1"/>
                </a:solidFill>
                <a:latin typeface="Calibri"/>
                <a:ea typeface="Calibri"/>
                <a:cs typeface="Calibri"/>
                <a:sym typeface="Calibri"/>
              </a:rPr>
            </a:br>
            <a:r>
              <a:rPr lang="en-US" sz="3200">
                <a:solidFill>
                  <a:schemeClr val="lt1"/>
                </a:solidFill>
                <a:latin typeface="Calibri"/>
                <a:ea typeface="Calibri"/>
                <a:cs typeface="Calibri"/>
                <a:sym typeface="Calibri"/>
              </a:rPr>
              <a:t>Information Gathering</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rPr lang="en-US" sz="2800">
                <a:solidFill>
                  <a:schemeClr val="lt1"/>
                </a:solidFill>
                <a:latin typeface="Calibri"/>
                <a:ea typeface="Calibri"/>
                <a:cs typeface="Calibri"/>
                <a:sym typeface="Calibri"/>
              </a:rPr>
              <a:t>Searching the packets during the query, find the IoT device &amp; Router’s MAC address and IP.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pic>
        <p:nvPicPr>
          <p:cNvPr id="173" name="Google Shape;173;g315df7806e6_0_12"/>
          <p:cNvPicPr preferRelativeResize="0"/>
          <p:nvPr/>
        </p:nvPicPr>
        <p:blipFill rotWithShape="1">
          <a:blip r:embed="rId6">
            <a:alphaModFix/>
          </a:blip>
          <a:srcRect b="63317" l="0" r="40828" t="23546"/>
          <a:stretch/>
        </p:blipFill>
        <p:spPr>
          <a:xfrm>
            <a:off x="6216725" y="2989950"/>
            <a:ext cx="11291125" cy="1433275"/>
          </a:xfrm>
          <a:prstGeom prst="rect">
            <a:avLst/>
          </a:prstGeom>
          <a:noFill/>
          <a:ln>
            <a:noFill/>
          </a:ln>
        </p:spPr>
      </p:pic>
      <p:pic>
        <p:nvPicPr>
          <p:cNvPr id="174" name="Google Shape;174;g315df7806e6_0_12"/>
          <p:cNvPicPr preferRelativeResize="0"/>
          <p:nvPr/>
        </p:nvPicPr>
        <p:blipFill>
          <a:blip r:embed="rId7">
            <a:alphaModFix/>
          </a:blip>
          <a:stretch>
            <a:fillRect/>
          </a:stretch>
        </p:blipFill>
        <p:spPr>
          <a:xfrm>
            <a:off x="2697024" y="5184300"/>
            <a:ext cx="11291125" cy="3486675"/>
          </a:xfrm>
          <a:prstGeom prst="rect">
            <a:avLst/>
          </a:prstGeom>
          <a:noFill/>
          <a:ln>
            <a:noFill/>
          </a:ln>
        </p:spPr>
      </p:pic>
      <p:sp>
        <p:nvSpPr>
          <p:cNvPr id="175" name="Google Shape;175;g315df7806e6_0_12"/>
          <p:cNvSpPr txBox="1"/>
          <p:nvPr/>
        </p:nvSpPr>
        <p:spPr>
          <a:xfrm>
            <a:off x="8279088" y="2376700"/>
            <a:ext cx="71664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a:solidFill>
                  <a:srgbClr val="FFBD59"/>
                </a:solidFill>
                <a:latin typeface="Calibri"/>
                <a:ea typeface="Calibri"/>
                <a:cs typeface="Calibri"/>
                <a:sym typeface="Calibri"/>
              </a:rPr>
              <a:t>IoT Tapo L530E Info</a:t>
            </a:r>
            <a:endParaRPr b="1" sz="3200">
              <a:solidFill>
                <a:srgbClr val="FFBD59"/>
              </a:solidFill>
              <a:latin typeface="Calibri"/>
              <a:ea typeface="Calibri"/>
              <a:cs typeface="Calibri"/>
              <a:sym typeface="Calibri"/>
            </a:endParaRPr>
          </a:p>
        </p:txBody>
      </p:sp>
      <p:sp>
        <p:nvSpPr>
          <p:cNvPr id="176" name="Google Shape;176;g315df7806e6_0_12"/>
          <p:cNvSpPr txBox="1"/>
          <p:nvPr/>
        </p:nvSpPr>
        <p:spPr>
          <a:xfrm>
            <a:off x="1288150" y="6174638"/>
            <a:ext cx="1264500" cy="15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rgbClr val="FFBD59"/>
                </a:solidFill>
                <a:latin typeface="Calibri"/>
                <a:ea typeface="Calibri"/>
                <a:cs typeface="Calibri"/>
                <a:sym typeface="Calibri"/>
              </a:rPr>
              <a:t>AP </a:t>
            </a:r>
            <a:endParaRPr sz="3200">
              <a:solidFill>
                <a:srgbClr val="FFBD59"/>
              </a:solidFill>
              <a:latin typeface="Calibri"/>
              <a:ea typeface="Calibri"/>
              <a:cs typeface="Calibri"/>
              <a:sym typeface="Calibri"/>
            </a:endParaRPr>
          </a:p>
          <a:p>
            <a:pPr indent="0" lvl="0" marL="0" rtl="0" algn="ctr">
              <a:spcBef>
                <a:spcPts val="0"/>
              </a:spcBef>
              <a:spcAft>
                <a:spcPts val="0"/>
              </a:spcAft>
              <a:buNone/>
            </a:pPr>
            <a:r>
              <a:rPr lang="en-US" sz="3200">
                <a:solidFill>
                  <a:srgbClr val="FFBD59"/>
                </a:solidFill>
                <a:latin typeface="Calibri"/>
                <a:ea typeface="Calibri"/>
                <a:cs typeface="Calibri"/>
                <a:sym typeface="Calibri"/>
              </a:rPr>
              <a:t>Info</a:t>
            </a:r>
            <a:endParaRPr sz="3200">
              <a:solidFill>
                <a:srgbClr val="FFBD59"/>
              </a:solidFill>
              <a:latin typeface="Calibri"/>
              <a:ea typeface="Calibri"/>
              <a:cs typeface="Calibri"/>
              <a:sym typeface="Calibri"/>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15df7806e6_0_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82" name="Google Shape;182;g315df7806e6_0_24"/>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183" name="Google Shape;183;g315df7806e6_0_24"/>
          <p:cNvSpPr/>
          <p:nvPr/>
        </p:nvSpPr>
        <p:spPr>
          <a:xfrm>
            <a:off x="571688" y="1968163"/>
            <a:ext cx="17144630"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15df7806e6_0_24"/>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185" name="Google Shape;185;g315df7806e6_0_24"/>
          <p:cNvSpPr txBox="1"/>
          <p:nvPr/>
        </p:nvSpPr>
        <p:spPr>
          <a:xfrm>
            <a:off x="3867775" y="672288"/>
            <a:ext cx="12010500" cy="1062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6900">
                <a:solidFill>
                  <a:srgbClr val="FFBD59"/>
                </a:solidFill>
              </a:rPr>
              <a:t>Enumeration - Alternatives</a:t>
            </a:r>
            <a:endParaRPr sz="4100"/>
          </a:p>
        </p:txBody>
      </p:sp>
      <p:sp>
        <p:nvSpPr>
          <p:cNvPr id="186" name="Google Shape;186;g315df7806e6_0_24"/>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5600" u="none" cap="none" strike="noStrike">
                <a:solidFill>
                  <a:srgbClr val="000000"/>
                </a:solidFill>
                <a:latin typeface="Arial"/>
                <a:ea typeface="Arial"/>
                <a:cs typeface="Arial"/>
                <a:sym typeface="Arial"/>
              </a:rPr>
              <a:t>1</a:t>
            </a:r>
            <a:endParaRPr/>
          </a:p>
        </p:txBody>
      </p:sp>
      <p:sp>
        <p:nvSpPr>
          <p:cNvPr id="187" name="Google Shape;187;g315df7806e6_0_24"/>
          <p:cNvSpPr txBox="1"/>
          <p:nvPr/>
        </p:nvSpPr>
        <p:spPr>
          <a:xfrm>
            <a:off x="1143000" y="2848425"/>
            <a:ext cx="4826100" cy="6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Nessus Essentials &amp; Nmap Combination for Device/ </a:t>
            </a:r>
            <a:r>
              <a:rPr lang="en-US" sz="3200">
                <a:solidFill>
                  <a:schemeClr val="lt1"/>
                </a:solidFill>
                <a:latin typeface="Calibri"/>
                <a:ea typeface="Calibri"/>
                <a:cs typeface="Calibri"/>
                <a:sym typeface="Calibri"/>
              </a:rPr>
              <a:t>Protocol</a:t>
            </a:r>
            <a:r>
              <a:rPr lang="en-US" sz="3200">
                <a:solidFill>
                  <a:schemeClr val="lt1"/>
                </a:solidFill>
                <a:latin typeface="Calibri"/>
                <a:ea typeface="Calibri"/>
                <a:cs typeface="Calibri"/>
                <a:sym typeface="Calibri"/>
              </a:rPr>
              <a:t> Discovery</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ctr">
              <a:spcBef>
                <a:spcPts val="0"/>
              </a:spcBef>
              <a:spcAft>
                <a:spcPts val="0"/>
              </a:spcAft>
              <a:buNone/>
            </a:pPr>
            <a:r>
              <a:rPr lang="en-US" sz="3200">
                <a:solidFill>
                  <a:schemeClr val="lt1"/>
                </a:solidFill>
                <a:latin typeface="Calibri"/>
                <a:ea typeface="Calibri"/>
                <a:cs typeface="Calibri"/>
                <a:sym typeface="Calibri"/>
              </a:rPr>
              <a:t>OR</a:t>
            </a:r>
            <a:endParaRPr sz="3200">
              <a:solidFill>
                <a:schemeClr val="lt1"/>
              </a:solidFill>
              <a:latin typeface="Calibri"/>
              <a:ea typeface="Calibri"/>
              <a:cs typeface="Calibri"/>
              <a:sym typeface="Calibri"/>
            </a:endParaRPr>
          </a:p>
          <a:p>
            <a:pPr indent="0" lvl="0" marL="0" rtl="0" algn="ctr">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chemeClr val="lt1"/>
                </a:solidFill>
                <a:latin typeface="Calibri"/>
                <a:ea typeface="Calibri"/>
                <a:cs typeface="Calibri"/>
                <a:sym typeface="Calibri"/>
              </a:rPr>
              <a:t>Hack devices such as: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Flipper Zero</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ESP32 Marauder</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pic>
        <p:nvPicPr>
          <p:cNvPr id="188" name="Google Shape;188;g315df7806e6_0_24"/>
          <p:cNvPicPr preferRelativeResize="0"/>
          <p:nvPr/>
        </p:nvPicPr>
        <p:blipFill>
          <a:blip r:embed="rId6">
            <a:alphaModFix/>
          </a:blip>
          <a:stretch>
            <a:fillRect/>
          </a:stretch>
        </p:blipFill>
        <p:spPr>
          <a:xfrm>
            <a:off x="6157400" y="2157200"/>
            <a:ext cx="9953476" cy="3377350"/>
          </a:xfrm>
          <a:prstGeom prst="rect">
            <a:avLst/>
          </a:prstGeom>
          <a:noFill/>
          <a:ln>
            <a:noFill/>
          </a:ln>
        </p:spPr>
      </p:pic>
      <p:pic>
        <p:nvPicPr>
          <p:cNvPr id="189" name="Google Shape;189;g315df7806e6_0_24"/>
          <p:cNvPicPr preferRelativeResize="0"/>
          <p:nvPr/>
        </p:nvPicPr>
        <p:blipFill>
          <a:blip r:embed="rId7">
            <a:alphaModFix/>
          </a:blip>
          <a:stretch>
            <a:fillRect/>
          </a:stretch>
        </p:blipFill>
        <p:spPr>
          <a:xfrm>
            <a:off x="6157400" y="5758575"/>
            <a:ext cx="9953475" cy="2790375"/>
          </a:xfrm>
          <a:prstGeom prst="rect">
            <a:avLst/>
          </a:prstGeom>
          <a:noFill/>
          <a:ln>
            <a:noFill/>
          </a:ln>
        </p:spPr>
      </p:pic>
    </p:spTree>
  </p:cSld>
  <p:clrMapOvr>
    <a:masterClrMapping/>
  </p:clrMapOvr>
  <mc:AlternateContent>
    <mc:Choice Requires="p14">
      <p:transition spd="slow" p14:dur="14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15f653083b_0_9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95" name="Google Shape;195;g315f653083b_0_96"/>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196" name="Google Shape;196;g315f653083b_0_96"/>
          <p:cNvSpPr/>
          <p:nvPr/>
        </p:nvSpPr>
        <p:spPr>
          <a:xfrm>
            <a:off x="571688" y="1968163"/>
            <a:ext cx="17144630" cy="688661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15f653083b_0_96"/>
          <p:cNvSpPr/>
          <p:nvPr/>
        </p:nvSpPr>
        <p:spPr>
          <a:xfrm>
            <a:off x="1794253" y="703536"/>
            <a:ext cx="1334155"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198" name="Google Shape;198;g315f653083b_0_96"/>
          <p:cNvSpPr txBox="1"/>
          <p:nvPr/>
        </p:nvSpPr>
        <p:spPr>
          <a:xfrm>
            <a:off x="3273921" y="672300"/>
            <a:ext cx="145467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BD59"/>
                </a:solidFill>
              </a:rPr>
              <a:t>Deauthentication - Kali </a:t>
            </a:r>
            <a:endParaRPr sz="4100"/>
          </a:p>
        </p:txBody>
      </p:sp>
      <p:sp>
        <p:nvSpPr>
          <p:cNvPr id="199" name="Google Shape;199;g315f653083b_0_96"/>
          <p:cNvSpPr txBox="1"/>
          <p:nvPr/>
        </p:nvSpPr>
        <p:spPr>
          <a:xfrm>
            <a:off x="1647525" y="772341"/>
            <a:ext cx="16263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600"/>
              <a:t>2</a:t>
            </a:r>
            <a:endParaRPr/>
          </a:p>
        </p:txBody>
      </p:sp>
      <p:sp>
        <p:nvSpPr>
          <p:cNvPr id="200" name="Google Shape;200;g315f653083b_0_96"/>
          <p:cNvSpPr txBox="1"/>
          <p:nvPr/>
        </p:nvSpPr>
        <p:spPr>
          <a:xfrm>
            <a:off x="1143000" y="2848425"/>
            <a:ext cx="5384700" cy="6331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3200">
                <a:solidFill>
                  <a:schemeClr val="lt1"/>
                </a:solidFill>
                <a:latin typeface="Calibri"/>
                <a:ea typeface="Calibri"/>
                <a:cs typeface="Calibri"/>
                <a:sym typeface="Calibri"/>
              </a:rPr>
              <a:t>AirCrack-ng Suite:</a:t>
            </a:r>
            <a:br>
              <a:rPr lang="en-US" sz="3200">
                <a:solidFill>
                  <a:schemeClr val="lt1"/>
                </a:solidFill>
                <a:latin typeface="Calibri"/>
                <a:ea typeface="Calibri"/>
                <a:cs typeface="Calibri"/>
                <a:sym typeface="Calibri"/>
              </a:rPr>
            </a:br>
            <a:r>
              <a:rPr lang="en-US" sz="3200">
                <a:solidFill>
                  <a:srgbClr val="E06666"/>
                </a:solidFill>
                <a:latin typeface="Calibri"/>
                <a:ea typeface="Calibri"/>
                <a:cs typeface="Calibri"/>
                <a:sym typeface="Calibri"/>
              </a:rPr>
              <a:t>Aireplay-ng </a:t>
            </a:r>
            <a:r>
              <a:rPr lang="en-US" sz="3200">
                <a:solidFill>
                  <a:schemeClr val="lt1"/>
                </a:solidFill>
                <a:latin typeface="Calibri"/>
                <a:ea typeface="Calibri"/>
                <a:cs typeface="Calibri"/>
                <a:sym typeface="Calibri"/>
              </a:rPr>
              <a:t>based on </a:t>
            </a:r>
            <a:r>
              <a:rPr lang="en-US" sz="3200">
                <a:solidFill>
                  <a:srgbClr val="B4A7D6"/>
                </a:solidFill>
                <a:latin typeface="Calibri"/>
                <a:ea typeface="Calibri"/>
                <a:cs typeface="Calibri"/>
                <a:sym typeface="Calibri"/>
              </a:rPr>
              <a:t>wlan0</a:t>
            </a:r>
            <a:endParaRPr sz="3200">
              <a:solidFill>
                <a:srgbClr val="B4A7D6"/>
              </a:solidFill>
              <a:latin typeface="Calibri"/>
              <a:ea typeface="Calibri"/>
              <a:cs typeface="Calibri"/>
              <a:sym typeface="Calibri"/>
            </a:endParaRPr>
          </a:p>
          <a:p>
            <a:pPr indent="0" lvl="0" marL="457200" rtl="0" algn="l">
              <a:spcBef>
                <a:spcPts val="0"/>
              </a:spcBef>
              <a:spcAft>
                <a:spcPts val="0"/>
              </a:spcAft>
              <a:buNone/>
            </a:pPr>
            <a:r>
              <a:t/>
            </a:r>
            <a:endParaRPr sz="1100">
              <a:solidFill>
                <a:srgbClr val="FFBD59"/>
              </a:solidFill>
              <a:latin typeface="Calibri"/>
              <a:ea typeface="Calibri"/>
              <a:cs typeface="Calibri"/>
              <a:sym typeface="Calibri"/>
            </a:endParaRPr>
          </a:p>
          <a:p>
            <a:pPr indent="0" lvl="0" marL="457200" rtl="0" algn="l">
              <a:spcBef>
                <a:spcPts val="0"/>
              </a:spcBef>
              <a:spcAft>
                <a:spcPts val="0"/>
              </a:spcAft>
              <a:buNone/>
            </a:pPr>
            <a:r>
              <a:rPr lang="en-US" sz="3000">
                <a:solidFill>
                  <a:srgbClr val="FFBD59"/>
                </a:solidFill>
                <a:latin typeface="Calibri"/>
                <a:ea typeface="Calibri"/>
                <a:cs typeface="Calibri"/>
                <a:sym typeface="Calibri"/>
              </a:rPr>
              <a:t>Command Format:</a:t>
            </a:r>
            <a:endParaRPr sz="3000">
              <a:solidFill>
                <a:srgbClr val="FFBD59"/>
              </a:solidFill>
              <a:latin typeface="Calibri"/>
              <a:ea typeface="Calibri"/>
              <a:cs typeface="Calibri"/>
              <a:sym typeface="Calibri"/>
            </a:endParaRPr>
          </a:p>
          <a:p>
            <a:pPr indent="0" lvl="0" marL="457200" rtl="0" algn="l">
              <a:spcBef>
                <a:spcPts val="0"/>
              </a:spcBef>
              <a:spcAft>
                <a:spcPts val="0"/>
              </a:spcAft>
              <a:buNone/>
            </a:pPr>
            <a:r>
              <a:t/>
            </a:r>
            <a:endParaRPr sz="1700">
              <a:solidFill>
                <a:schemeClr val="lt1"/>
              </a:solidFill>
              <a:latin typeface="Calibri"/>
              <a:ea typeface="Calibri"/>
              <a:cs typeface="Calibri"/>
              <a:sym typeface="Calibri"/>
            </a:endParaRPr>
          </a:p>
          <a:p>
            <a:pPr indent="0" lvl="0" marL="457200" rtl="0" algn="l">
              <a:spcBef>
                <a:spcPts val="0"/>
              </a:spcBef>
              <a:spcAft>
                <a:spcPts val="0"/>
              </a:spcAft>
              <a:buNone/>
            </a:pPr>
            <a:r>
              <a:t/>
            </a:r>
            <a:endParaRPr sz="17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rgbClr val="93C47D"/>
                </a:solidFill>
                <a:latin typeface="Calibri"/>
                <a:ea typeface="Calibri"/>
                <a:cs typeface="Calibri"/>
                <a:sym typeface="Calibri"/>
              </a:rPr>
              <a:t>--deauth </a:t>
            </a:r>
            <a:r>
              <a:rPr lang="en-US" sz="3200">
                <a:solidFill>
                  <a:schemeClr val="lt1"/>
                </a:solidFill>
                <a:latin typeface="Calibri"/>
                <a:ea typeface="Calibri"/>
                <a:cs typeface="Calibri"/>
                <a:sym typeface="Calibri"/>
              </a:rPr>
              <a:t># (</a:t>
            </a:r>
            <a:r>
              <a:rPr lang="en-US" sz="2200">
                <a:solidFill>
                  <a:schemeClr val="lt1"/>
                </a:solidFill>
                <a:latin typeface="Calibri"/>
                <a:ea typeface="Calibri"/>
                <a:cs typeface="Calibri"/>
                <a:sym typeface="Calibri"/>
              </a:rPr>
              <a:t>number of deauth attempts</a:t>
            </a:r>
            <a:r>
              <a:rPr lang="en-US" sz="3200">
                <a:solidFill>
                  <a:schemeClr val="lt1"/>
                </a:solidFill>
                <a:latin typeface="Calibri"/>
                <a:ea typeface="Calibri"/>
                <a:cs typeface="Calibri"/>
                <a:sym typeface="Calibri"/>
              </a:rPr>
              <a:t>)</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rgbClr val="6FA8DC"/>
                </a:solidFill>
                <a:latin typeface="Calibri"/>
                <a:ea typeface="Calibri"/>
                <a:cs typeface="Calibri"/>
                <a:sym typeface="Calibri"/>
              </a:rPr>
              <a:t>-a</a:t>
            </a:r>
            <a:r>
              <a:rPr lang="en-US" sz="3200">
                <a:solidFill>
                  <a:schemeClr val="lt1"/>
                </a:solidFill>
                <a:latin typeface="Calibri"/>
                <a:ea typeface="Calibri"/>
                <a:cs typeface="Calibri"/>
                <a:sym typeface="Calibri"/>
              </a:rPr>
              <a:t> [BSSID (router) MAC Addr.]</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rgbClr val="FFFF00"/>
                </a:solidFill>
                <a:latin typeface="Calibri"/>
                <a:ea typeface="Calibri"/>
                <a:cs typeface="Calibri"/>
                <a:sym typeface="Calibri"/>
              </a:rPr>
              <a:t>-c </a:t>
            </a:r>
            <a:r>
              <a:rPr lang="en-US" sz="3200">
                <a:solidFill>
                  <a:schemeClr val="lt1"/>
                </a:solidFill>
                <a:latin typeface="Calibri"/>
                <a:ea typeface="Calibri"/>
                <a:cs typeface="Calibri"/>
                <a:sym typeface="Calibri"/>
              </a:rPr>
              <a:t>[Client MAC Addr.]</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pic>
        <p:nvPicPr>
          <p:cNvPr id="201" name="Google Shape;201;g315f653083b_0_96"/>
          <p:cNvPicPr preferRelativeResize="0"/>
          <p:nvPr/>
        </p:nvPicPr>
        <p:blipFill>
          <a:blip r:embed="rId6">
            <a:alphaModFix/>
          </a:blip>
          <a:stretch>
            <a:fillRect/>
          </a:stretch>
        </p:blipFill>
        <p:spPr>
          <a:xfrm>
            <a:off x="6649350" y="2353600"/>
            <a:ext cx="10301802" cy="4114800"/>
          </a:xfrm>
          <a:prstGeom prst="rect">
            <a:avLst/>
          </a:prstGeom>
          <a:noFill/>
          <a:ln>
            <a:noFill/>
          </a:ln>
        </p:spPr>
      </p:pic>
      <p:pic>
        <p:nvPicPr>
          <p:cNvPr id="202" name="Google Shape;202;g315f653083b_0_96"/>
          <p:cNvPicPr preferRelativeResize="0"/>
          <p:nvPr/>
        </p:nvPicPr>
        <p:blipFill>
          <a:blip r:embed="rId7">
            <a:alphaModFix/>
          </a:blip>
          <a:stretch>
            <a:fillRect/>
          </a:stretch>
        </p:blipFill>
        <p:spPr>
          <a:xfrm>
            <a:off x="6511825" y="7462175"/>
            <a:ext cx="10576849" cy="956100"/>
          </a:xfrm>
          <a:prstGeom prst="rect">
            <a:avLst/>
          </a:prstGeom>
          <a:noFill/>
          <a:ln>
            <a:noFill/>
          </a:ln>
        </p:spPr>
      </p:pic>
      <p:sp>
        <p:nvSpPr>
          <p:cNvPr id="203" name="Google Shape;203;g315f653083b_0_96"/>
          <p:cNvSpPr txBox="1"/>
          <p:nvPr/>
        </p:nvSpPr>
        <p:spPr>
          <a:xfrm>
            <a:off x="13099150" y="6807275"/>
            <a:ext cx="46173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FFBD59"/>
                </a:solidFill>
                <a:latin typeface="Calibri"/>
                <a:ea typeface="Calibri"/>
                <a:cs typeface="Calibri"/>
                <a:sym typeface="Calibri"/>
              </a:rPr>
              <a:t>Usually successful here</a:t>
            </a:r>
            <a:endParaRPr sz="3200">
              <a:solidFill>
                <a:srgbClr val="FFBD59"/>
              </a:solidFill>
              <a:latin typeface="Calibri"/>
              <a:ea typeface="Calibri"/>
              <a:cs typeface="Calibri"/>
              <a:sym typeface="Calibri"/>
            </a:endParaRPr>
          </a:p>
        </p:txBody>
      </p:sp>
      <p:sp>
        <p:nvSpPr>
          <p:cNvPr id="204" name="Google Shape;204;g315f653083b_0_96"/>
          <p:cNvSpPr txBox="1"/>
          <p:nvPr/>
        </p:nvSpPr>
        <p:spPr>
          <a:xfrm>
            <a:off x="243125" y="4633675"/>
            <a:ext cx="7003200" cy="65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US" sz="2200">
                <a:solidFill>
                  <a:srgbClr val="FF0000"/>
                </a:solidFill>
                <a:latin typeface="Calibri"/>
                <a:ea typeface="Calibri"/>
                <a:cs typeface="Calibri"/>
                <a:sym typeface="Calibri"/>
              </a:rPr>
              <a:t>aireplay-ng</a:t>
            </a:r>
            <a:r>
              <a:rPr lang="en-US" sz="2200">
                <a:solidFill>
                  <a:schemeClr val="lt1"/>
                </a:solidFill>
                <a:latin typeface="Calibri"/>
                <a:ea typeface="Calibri"/>
                <a:cs typeface="Calibri"/>
                <a:sym typeface="Calibri"/>
              </a:rPr>
              <a:t> </a:t>
            </a:r>
            <a:r>
              <a:rPr lang="en-US" sz="2200">
                <a:solidFill>
                  <a:srgbClr val="B6D7A8"/>
                </a:solidFill>
                <a:latin typeface="Calibri"/>
                <a:ea typeface="Calibri"/>
                <a:cs typeface="Calibri"/>
                <a:sym typeface="Calibri"/>
              </a:rPr>
              <a:t>–deauth [</a:t>
            </a:r>
            <a:r>
              <a:rPr lang="en-US" sz="2200">
                <a:solidFill>
                  <a:schemeClr val="lt1"/>
                </a:solidFill>
                <a:latin typeface="Calibri"/>
                <a:ea typeface="Calibri"/>
                <a:cs typeface="Calibri"/>
                <a:sym typeface="Calibri"/>
              </a:rPr>
              <a:t>#</a:t>
            </a:r>
            <a:r>
              <a:rPr lang="en-US" sz="2200">
                <a:solidFill>
                  <a:srgbClr val="B6D7A8"/>
                </a:solidFill>
                <a:latin typeface="Calibri"/>
                <a:ea typeface="Calibri"/>
                <a:cs typeface="Calibri"/>
                <a:sym typeface="Calibri"/>
              </a:rPr>
              <a:t>]</a:t>
            </a:r>
            <a:r>
              <a:rPr lang="en-US" sz="2200">
                <a:solidFill>
                  <a:schemeClr val="lt1"/>
                </a:solidFill>
                <a:latin typeface="Calibri"/>
                <a:ea typeface="Calibri"/>
                <a:cs typeface="Calibri"/>
                <a:sym typeface="Calibri"/>
              </a:rPr>
              <a:t> </a:t>
            </a:r>
            <a:r>
              <a:rPr lang="en-US" sz="2200">
                <a:solidFill>
                  <a:srgbClr val="6D9EEB"/>
                </a:solidFill>
                <a:latin typeface="Calibri"/>
                <a:ea typeface="Calibri"/>
                <a:cs typeface="Calibri"/>
                <a:sym typeface="Calibri"/>
              </a:rPr>
              <a:t>-a &lt;x&gt;</a:t>
            </a:r>
            <a:r>
              <a:rPr lang="en-US" sz="2200">
                <a:solidFill>
                  <a:schemeClr val="lt1"/>
                </a:solidFill>
                <a:latin typeface="Calibri"/>
                <a:ea typeface="Calibri"/>
                <a:cs typeface="Calibri"/>
                <a:sym typeface="Calibri"/>
              </a:rPr>
              <a:t> </a:t>
            </a:r>
            <a:r>
              <a:rPr lang="en-US" sz="2200">
                <a:solidFill>
                  <a:srgbClr val="FFFF00"/>
                </a:solidFill>
                <a:latin typeface="Calibri"/>
                <a:ea typeface="Calibri"/>
                <a:cs typeface="Calibri"/>
                <a:sym typeface="Calibri"/>
              </a:rPr>
              <a:t>-c &lt;y&gt;</a:t>
            </a:r>
            <a:r>
              <a:rPr lang="en-US" sz="2200">
                <a:solidFill>
                  <a:schemeClr val="lt1"/>
                </a:solidFill>
                <a:latin typeface="Calibri"/>
                <a:ea typeface="Calibri"/>
                <a:cs typeface="Calibri"/>
                <a:sym typeface="Calibri"/>
              </a:rPr>
              <a:t> </a:t>
            </a:r>
            <a:r>
              <a:rPr lang="en-US" sz="2200">
                <a:solidFill>
                  <a:srgbClr val="B4A7D6"/>
                </a:solidFill>
                <a:latin typeface="Calibri"/>
                <a:ea typeface="Calibri"/>
                <a:cs typeface="Calibri"/>
                <a:sym typeface="Calibri"/>
              </a:rPr>
              <a:t>&lt;wifi adapter&gt;</a:t>
            </a:r>
            <a:endParaRPr sz="3700">
              <a:solidFill>
                <a:srgbClr val="B4A7D6"/>
              </a:solidFill>
              <a:latin typeface="Calibri"/>
              <a:ea typeface="Calibri"/>
              <a:cs typeface="Calibri"/>
              <a:sym typeface="Calibri"/>
            </a:endParaRPr>
          </a:p>
        </p:txBody>
      </p:sp>
      <p:sp>
        <p:nvSpPr>
          <p:cNvPr id="205" name="Google Shape;205;g315f653083b_0_96"/>
          <p:cNvSpPr/>
          <p:nvPr/>
        </p:nvSpPr>
        <p:spPr>
          <a:xfrm>
            <a:off x="17105075" y="7202725"/>
            <a:ext cx="535200" cy="956100"/>
          </a:xfrm>
          <a:prstGeom prst="curvedLeftArrow">
            <a:avLst>
              <a:gd fmla="val 25000" name="adj1"/>
              <a:gd fmla="val 50000" name="adj2"/>
              <a:gd fmla="val 25000" name="adj3"/>
            </a:avLst>
          </a:prstGeom>
          <a:gradFill>
            <a:gsLst>
              <a:gs pos="0">
                <a:srgbClr val="FFC102"/>
              </a:gs>
              <a:gs pos="100000">
                <a:srgbClr val="795C0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spd="slow" p14:dur="12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15f653083b_0_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211" name="Google Shape;211;g315f653083b_0_27"/>
          <p:cNvSpPr/>
          <p:nvPr/>
        </p:nvSpPr>
        <p:spPr>
          <a:xfrm flipH="1" rot="10800000">
            <a:off x="12111940" y="0"/>
            <a:ext cx="6176060" cy="41148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212" name="Google Shape;212;g315f653083b_0_27"/>
          <p:cNvSpPr/>
          <p:nvPr/>
        </p:nvSpPr>
        <p:spPr>
          <a:xfrm>
            <a:off x="609600" y="1981200"/>
            <a:ext cx="17144630" cy="7570198"/>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g315f653083b_0_27"/>
          <p:cNvGrpSpPr/>
          <p:nvPr/>
        </p:nvGrpSpPr>
        <p:grpSpPr>
          <a:xfrm>
            <a:off x="2790521" y="672300"/>
            <a:ext cx="13087804" cy="1295838"/>
            <a:chOff x="2790521" y="672300"/>
            <a:chExt cx="13087804" cy="1295838"/>
          </a:xfrm>
        </p:grpSpPr>
        <p:sp>
          <p:nvSpPr>
            <p:cNvPr id="214" name="Google Shape;214;g315f653083b_0_27"/>
            <p:cNvSpPr/>
            <p:nvPr/>
          </p:nvSpPr>
          <p:spPr>
            <a:xfrm>
              <a:off x="2929744" y="703536"/>
              <a:ext cx="1264602" cy="1264602"/>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15" name="Google Shape;215;g315f653083b_0_27"/>
            <p:cNvSpPr txBox="1"/>
            <p:nvPr/>
          </p:nvSpPr>
          <p:spPr>
            <a:xfrm>
              <a:off x="4333725" y="672300"/>
              <a:ext cx="115446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900">
                  <a:solidFill>
                    <a:srgbClr val="FFBD59"/>
                  </a:solidFill>
                </a:rPr>
                <a:t>Deauthentication - Part 1</a:t>
              </a:r>
              <a:endParaRPr sz="4100"/>
            </a:p>
          </p:txBody>
        </p:sp>
        <p:sp>
          <p:nvSpPr>
            <p:cNvPr id="216" name="Google Shape;216;g315f653083b_0_27"/>
            <p:cNvSpPr txBox="1"/>
            <p:nvPr/>
          </p:nvSpPr>
          <p:spPr>
            <a:xfrm>
              <a:off x="2790521" y="772341"/>
              <a:ext cx="1543200" cy="86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5600"/>
                <a:t>2</a:t>
              </a:r>
              <a:endParaRPr/>
            </a:p>
          </p:txBody>
        </p:sp>
      </p:grpSp>
      <p:sp>
        <p:nvSpPr>
          <p:cNvPr id="217" name="Google Shape;217;g315f653083b_0_27"/>
          <p:cNvSpPr txBox="1"/>
          <p:nvPr/>
        </p:nvSpPr>
        <p:spPr>
          <a:xfrm>
            <a:off x="1143000" y="2848425"/>
            <a:ext cx="4826100" cy="63318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First Steps:</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Launch the ESP32 Marauder Module on Flipper Zero.</a:t>
            </a:r>
            <a:endParaRPr sz="3200">
              <a:solidFill>
                <a:schemeClr val="lt1"/>
              </a:solidFill>
              <a:latin typeface="Calibri"/>
              <a:ea typeface="Calibri"/>
              <a:cs typeface="Calibri"/>
              <a:sym typeface="Calibri"/>
            </a:endParaRPr>
          </a:p>
          <a:p>
            <a:pPr indent="0" lvl="0" marL="45720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Initiate AP Scan.</a:t>
            </a:r>
            <a:endParaRPr sz="3200">
              <a:solidFill>
                <a:schemeClr val="lt1"/>
              </a:solidFill>
              <a:latin typeface="Calibri"/>
              <a:ea typeface="Calibri"/>
              <a:cs typeface="Calibri"/>
              <a:sym typeface="Calibri"/>
            </a:endParaRPr>
          </a:p>
          <a:p>
            <a:pPr indent="0" lvl="0" marL="45720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List and Select the AP to target for deauthentication.</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cxnSp>
        <p:nvCxnSpPr>
          <p:cNvPr id="218" name="Google Shape;218;g315f653083b_0_27"/>
          <p:cNvCxnSpPr/>
          <p:nvPr/>
        </p:nvCxnSpPr>
        <p:spPr>
          <a:xfrm>
            <a:off x="11192900" y="4177200"/>
            <a:ext cx="966300" cy="966300"/>
          </a:xfrm>
          <a:prstGeom prst="straightConnector1">
            <a:avLst/>
          </a:prstGeom>
          <a:solidFill>
            <a:schemeClr val="lt2"/>
          </a:solidFill>
          <a:ln>
            <a:noFill/>
          </a:ln>
        </p:spPr>
      </p:cxnSp>
      <p:sp>
        <p:nvSpPr>
          <p:cNvPr id="219" name="Google Shape;219;g315f653083b_0_27"/>
          <p:cNvSpPr/>
          <p:nvPr/>
        </p:nvSpPr>
        <p:spPr>
          <a:xfrm>
            <a:off x="11364025" y="3996025"/>
            <a:ext cx="1264500" cy="412800"/>
          </a:xfrm>
          <a:prstGeom prst="rightArrow">
            <a:avLst>
              <a:gd fmla="val 50000" name="adj1"/>
              <a:gd fmla="val 50000" name="adj2"/>
            </a:avLst>
          </a:prstGeom>
          <a:gradFill>
            <a:gsLst>
              <a:gs pos="0">
                <a:srgbClr val="F48108"/>
              </a:gs>
              <a:gs pos="100000">
                <a:srgbClr val="703D0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0" name="Google Shape;220;g315f653083b_0_27"/>
          <p:cNvSpPr/>
          <p:nvPr/>
        </p:nvSpPr>
        <p:spPr>
          <a:xfrm flipH="1" rot="-902728">
            <a:off x="10678138" y="5730767"/>
            <a:ext cx="2524023" cy="412467"/>
          </a:xfrm>
          <a:prstGeom prst="rightArrow">
            <a:avLst>
              <a:gd fmla="val 50000" name="adj1"/>
              <a:gd fmla="val 50000" name="adj2"/>
            </a:avLst>
          </a:prstGeom>
          <a:gradFill>
            <a:gsLst>
              <a:gs pos="0">
                <a:srgbClr val="F48108"/>
              </a:gs>
              <a:gs pos="100000">
                <a:srgbClr val="703D0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1" name="Google Shape;221;g315f653083b_0_27"/>
          <p:cNvSpPr/>
          <p:nvPr/>
        </p:nvSpPr>
        <p:spPr>
          <a:xfrm>
            <a:off x="11344925" y="7578463"/>
            <a:ext cx="1264500" cy="412800"/>
          </a:xfrm>
          <a:prstGeom prst="rightArrow">
            <a:avLst>
              <a:gd fmla="val 50000" name="adj1"/>
              <a:gd fmla="val 50000" name="adj2"/>
            </a:avLst>
          </a:prstGeom>
          <a:gradFill>
            <a:gsLst>
              <a:gs pos="0">
                <a:srgbClr val="F48108"/>
              </a:gs>
              <a:gs pos="100000">
                <a:srgbClr val="703D0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222" name="Google Shape;222;g315f653083b_0_27"/>
          <p:cNvGrpSpPr/>
          <p:nvPr/>
        </p:nvGrpSpPr>
        <p:grpSpPr>
          <a:xfrm>
            <a:off x="6553200" y="2743200"/>
            <a:ext cx="4643924" cy="2683554"/>
            <a:chOff x="6553200" y="2743200"/>
            <a:chExt cx="4643924" cy="2683554"/>
          </a:xfrm>
        </p:grpSpPr>
        <p:pic>
          <p:nvPicPr>
            <p:cNvPr id="223" name="Google Shape;223;g315f653083b_0_27"/>
            <p:cNvPicPr preferRelativeResize="0"/>
            <p:nvPr/>
          </p:nvPicPr>
          <p:blipFill>
            <a:blip r:embed="rId6">
              <a:alphaModFix/>
            </a:blip>
            <a:stretch>
              <a:fillRect/>
            </a:stretch>
          </p:blipFill>
          <p:spPr>
            <a:xfrm>
              <a:off x="7090875" y="2848413"/>
              <a:ext cx="4106249" cy="2578342"/>
            </a:xfrm>
            <a:prstGeom prst="rect">
              <a:avLst/>
            </a:prstGeom>
            <a:noFill/>
            <a:ln>
              <a:noFill/>
            </a:ln>
          </p:spPr>
        </p:pic>
        <p:sp>
          <p:nvSpPr>
            <p:cNvPr id="224" name="Google Shape;224;g315f653083b_0_27"/>
            <p:cNvSpPr/>
            <p:nvPr/>
          </p:nvSpPr>
          <p:spPr>
            <a:xfrm>
              <a:off x="6553200" y="2895600"/>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25" name="Google Shape;225;g315f653083b_0_27"/>
            <p:cNvSpPr txBox="1"/>
            <p:nvPr/>
          </p:nvSpPr>
          <p:spPr>
            <a:xfrm>
              <a:off x="6553200" y="2743200"/>
              <a:ext cx="3048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1</a:t>
              </a:r>
              <a:endParaRPr b="1" sz="3200">
                <a:solidFill>
                  <a:schemeClr val="dk1"/>
                </a:solidFill>
                <a:latin typeface="Calibri"/>
                <a:ea typeface="Calibri"/>
                <a:cs typeface="Calibri"/>
                <a:sym typeface="Calibri"/>
              </a:endParaRPr>
            </a:p>
          </p:txBody>
        </p:sp>
      </p:grpSp>
      <p:grpSp>
        <p:nvGrpSpPr>
          <p:cNvPr id="226" name="Google Shape;226;g315f653083b_0_27"/>
          <p:cNvGrpSpPr/>
          <p:nvPr/>
        </p:nvGrpSpPr>
        <p:grpSpPr>
          <a:xfrm>
            <a:off x="12192000" y="2819400"/>
            <a:ext cx="4671474" cy="2511858"/>
            <a:chOff x="12192000" y="2819400"/>
            <a:chExt cx="4671474" cy="2511858"/>
          </a:xfrm>
        </p:grpSpPr>
        <p:pic>
          <p:nvPicPr>
            <p:cNvPr id="227" name="Google Shape;227;g315f653083b_0_27"/>
            <p:cNvPicPr preferRelativeResize="0"/>
            <p:nvPr/>
          </p:nvPicPr>
          <p:blipFill>
            <a:blip r:embed="rId7">
              <a:alphaModFix/>
            </a:blip>
            <a:stretch>
              <a:fillRect/>
            </a:stretch>
          </p:blipFill>
          <p:spPr>
            <a:xfrm>
              <a:off x="12757225" y="2943905"/>
              <a:ext cx="4106249" cy="2387353"/>
            </a:xfrm>
            <a:prstGeom prst="rect">
              <a:avLst/>
            </a:prstGeom>
            <a:solidFill>
              <a:srgbClr val="2E2D2D">
                <a:alpha val="60000"/>
              </a:srgbClr>
            </a:solidFill>
            <a:ln>
              <a:noFill/>
            </a:ln>
          </p:spPr>
        </p:pic>
        <p:sp>
          <p:nvSpPr>
            <p:cNvPr id="228" name="Google Shape;228;g315f653083b_0_27"/>
            <p:cNvSpPr/>
            <p:nvPr/>
          </p:nvSpPr>
          <p:spPr>
            <a:xfrm>
              <a:off x="12192000" y="2986389"/>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29" name="Google Shape;229;g315f653083b_0_27"/>
            <p:cNvSpPr txBox="1"/>
            <p:nvPr/>
          </p:nvSpPr>
          <p:spPr>
            <a:xfrm>
              <a:off x="12192000" y="2819400"/>
              <a:ext cx="3048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2</a:t>
              </a:r>
              <a:endParaRPr b="1" sz="3200">
                <a:solidFill>
                  <a:schemeClr val="dk1"/>
                </a:solidFill>
                <a:latin typeface="Calibri"/>
                <a:ea typeface="Calibri"/>
                <a:cs typeface="Calibri"/>
                <a:sym typeface="Calibri"/>
              </a:endParaRPr>
            </a:p>
          </p:txBody>
        </p:sp>
      </p:grpSp>
      <p:grpSp>
        <p:nvGrpSpPr>
          <p:cNvPr id="230" name="Google Shape;230;g315f653083b_0_27"/>
          <p:cNvGrpSpPr/>
          <p:nvPr/>
        </p:nvGrpSpPr>
        <p:grpSpPr>
          <a:xfrm>
            <a:off x="6553200" y="6400800"/>
            <a:ext cx="4648200" cy="2628081"/>
            <a:chOff x="6553200" y="6400800"/>
            <a:chExt cx="4648200" cy="2628081"/>
          </a:xfrm>
        </p:grpSpPr>
        <p:pic>
          <p:nvPicPr>
            <p:cNvPr id="231" name="Google Shape;231;g315f653083b_0_27"/>
            <p:cNvPicPr preferRelativeResize="0"/>
            <p:nvPr/>
          </p:nvPicPr>
          <p:blipFill>
            <a:blip r:embed="rId8">
              <a:alphaModFix/>
            </a:blip>
            <a:stretch>
              <a:fillRect/>
            </a:stretch>
          </p:blipFill>
          <p:spPr>
            <a:xfrm>
              <a:off x="7086600" y="6540862"/>
              <a:ext cx="4114800" cy="2488019"/>
            </a:xfrm>
            <a:prstGeom prst="rect">
              <a:avLst/>
            </a:prstGeom>
            <a:solidFill>
              <a:srgbClr val="2E2D2D">
                <a:alpha val="60000"/>
              </a:srgbClr>
            </a:solidFill>
            <a:ln>
              <a:noFill/>
            </a:ln>
          </p:spPr>
        </p:pic>
        <p:sp>
          <p:nvSpPr>
            <p:cNvPr id="232" name="Google Shape;232;g315f653083b_0_27"/>
            <p:cNvSpPr/>
            <p:nvPr/>
          </p:nvSpPr>
          <p:spPr>
            <a:xfrm>
              <a:off x="6553200" y="6553200"/>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33" name="Google Shape;233;g315f653083b_0_27"/>
            <p:cNvSpPr txBox="1"/>
            <p:nvPr/>
          </p:nvSpPr>
          <p:spPr>
            <a:xfrm>
              <a:off x="6553200" y="6400800"/>
              <a:ext cx="3048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3</a:t>
              </a:r>
              <a:endParaRPr b="1" sz="3200">
                <a:solidFill>
                  <a:schemeClr val="dk1"/>
                </a:solidFill>
                <a:latin typeface="Calibri"/>
                <a:ea typeface="Calibri"/>
                <a:cs typeface="Calibri"/>
                <a:sym typeface="Calibri"/>
              </a:endParaRPr>
            </a:p>
          </p:txBody>
        </p:sp>
      </p:grpSp>
      <p:grpSp>
        <p:nvGrpSpPr>
          <p:cNvPr id="234" name="Google Shape;234;g315f653083b_0_27"/>
          <p:cNvGrpSpPr/>
          <p:nvPr/>
        </p:nvGrpSpPr>
        <p:grpSpPr>
          <a:xfrm>
            <a:off x="12192000" y="6400800"/>
            <a:ext cx="4675738" cy="2628069"/>
            <a:chOff x="12192000" y="6400800"/>
            <a:chExt cx="4675738" cy="2628069"/>
          </a:xfrm>
        </p:grpSpPr>
        <p:pic>
          <p:nvPicPr>
            <p:cNvPr id="235" name="Google Shape;235;g315f653083b_0_27"/>
            <p:cNvPicPr preferRelativeResize="0"/>
            <p:nvPr/>
          </p:nvPicPr>
          <p:blipFill>
            <a:blip r:embed="rId9">
              <a:alphaModFix/>
            </a:blip>
            <a:stretch>
              <a:fillRect/>
            </a:stretch>
          </p:blipFill>
          <p:spPr>
            <a:xfrm>
              <a:off x="12752937" y="6540850"/>
              <a:ext cx="4114800" cy="2488019"/>
            </a:xfrm>
            <a:prstGeom prst="rect">
              <a:avLst/>
            </a:prstGeom>
            <a:solidFill>
              <a:srgbClr val="2E2D2D">
                <a:alpha val="60000"/>
              </a:srgbClr>
            </a:solidFill>
            <a:ln>
              <a:noFill/>
            </a:ln>
          </p:spPr>
        </p:pic>
        <p:sp>
          <p:nvSpPr>
            <p:cNvPr id="236" name="Google Shape;236;g315f653083b_0_27"/>
            <p:cNvSpPr/>
            <p:nvPr/>
          </p:nvSpPr>
          <p:spPr>
            <a:xfrm>
              <a:off x="12192000" y="6553200"/>
              <a:ext cx="442611" cy="44261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237" name="Google Shape;237;g315f653083b_0_27"/>
            <p:cNvSpPr txBox="1"/>
            <p:nvPr/>
          </p:nvSpPr>
          <p:spPr>
            <a:xfrm>
              <a:off x="12192000" y="6400800"/>
              <a:ext cx="381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4</a:t>
              </a:r>
              <a:endParaRPr b="1" sz="32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15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1000"/>
                                        <p:tgtEl>
                                          <p:spTgt spid="21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animEffect filter="fade" transition="in">
                                      <p:cBhvr>
                                        <p:cTn dur="1000"/>
                                        <p:tgtEl>
                                          <p:spTgt spid="217">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animEffect filter="fade" transition="in">
                                      <p:cBhvr>
                                        <p:cTn dur="1000"/>
                                        <p:tgtEl>
                                          <p:spTgt spid="217">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animEffect filter="fade" transition="in">
                                      <p:cBhvr>
                                        <p:cTn dur="1000"/>
                                        <p:tgtEl>
                                          <p:spTgt spid="217">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7">
                                            <p:txEl>
                                              <p:pRg end="4" st="4"/>
                                            </p:txEl>
                                          </p:spTgt>
                                        </p:tgtEl>
                                        <p:attrNameLst>
                                          <p:attrName>style.visibility</p:attrName>
                                        </p:attrNameLst>
                                      </p:cBhvr>
                                      <p:to>
                                        <p:strVal val="visible"/>
                                      </p:to>
                                    </p:set>
                                    <p:animEffect filter="fade" transition="in">
                                      <p:cBhvr>
                                        <p:cTn dur="1000"/>
                                        <p:tgtEl>
                                          <p:spTgt spid="217">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17">
                                            <p:txEl>
                                              <p:pRg end="5" st="5"/>
                                            </p:txEl>
                                          </p:spTgt>
                                        </p:tgtEl>
                                        <p:attrNameLst>
                                          <p:attrName>style.visibility</p:attrName>
                                        </p:attrNameLst>
                                      </p:cBhvr>
                                      <p:to>
                                        <p:strVal val="visible"/>
                                      </p:to>
                                    </p:set>
                                    <p:animEffect filter="fade" transition="in">
                                      <p:cBhvr>
                                        <p:cTn dur="1000"/>
                                        <p:tgtEl>
                                          <p:spTgt spid="217">
                                            <p:txEl>
                                              <p:pRg end="5" st="5"/>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17">
                                            <p:txEl>
                                              <p:pRg end="6" st="6"/>
                                            </p:txEl>
                                          </p:spTgt>
                                        </p:tgtEl>
                                        <p:attrNameLst>
                                          <p:attrName>style.visibility</p:attrName>
                                        </p:attrNameLst>
                                      </p:cBhvr>
                                      <p:to>
                                        <p:strVal val="visible"/>
                                      </p:to>
                                    </p:set>
                                    <p:animEffect filter="fade" transition="in">
                                      <p:cBhvr>
                                        <p:cTn dur="1000"/>
                                        <p:tgtEl>
                                          <p:spTgt spid="217">
                                            <p:txEl>
                                              <p:pRg end="6" st="6"/>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17">
                                            <p:txEl>
                                              <p:pRg end="7" st="7"/>
                                            </p:txEl>
                                          </p:spTgt>
                                        </p:tgtEl>
                                        <p:attrNameLst>
                                          <p:attrName>style.visibility</p:attrName>
                                        </p:attrNameLst>
                                      </p:cBhvr>
                                      <p:to>
                                        <p:strVal val="visible"/>
                                      </p:to>
                                    </p:set>
                                    <p:animEffect filter="fade" transition="in">
                                      <p:cBhvr>
                                        <p:cTn dur="1000"/>
                                        <p:tgtEl>
                                          <p:spTgt spid="217">
                                            <p:txEl>
                                              <p:pRg end="7" st="7"/>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17">
                                            <p:txEl>
                                              <p:pRg end="8" st="8"/>
                                            </p:txEl>
                                          </p:spTgt>
                                        </p:tgtEl>
                                        <p:attrNameLst>
                                          <p:attrName>style.visibility</p:attrName>
                                        </p:attrNameLst>
                                      </p:cBhvr>
                                      <p:to>
                                        <p:strVal val="visible"/>
                                      </p:to>
                                    </p:set>
                                    <p:animEffect filter="fade" transition="in">
                                      <p:cBhvr>
                                        <p:cTn dur="1000"/>
                                        <p:tgtEl>
                                          <p:spTgt spid="217">
                                            <p:txEl>
                                              <p:pRg end="8" st="8"/>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17">
                                            <p:txEl>
                                              <p:pRg end="9" st="9"/>
                                            </p:txEl>
                                          </p:spTgt>
                                        </p:tgtEl>
                                        <p:attrNameLst>
                                          <p:attrName>style.visibility</p:attrName>
                                        </p:attrNameLst>
                                      </p:cBhvr>
                                      <p:to>
                                        <p:strVal val="visible"/>
                                      </p:to>
                                    </p:set>
                                    <p:animEffect filter="fade" transition="in">
                                      <p:cBhvr>
                                        <p:cTn dur="1000"/>
                                        <p:tgtEl>
                                          <p:spTgt spid="217">
                                            <p:txEl>
                                              <p:pRg end="9" st="9"/>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17">
                                            <p:txEl>
                                              <p:pRg end="10" st="10"/>
                                            </p:txEl>
                                          </p:spTgt>
                                        </p:tgtEl>
                                        <p:attrNameLst>
                                          <p:attrName>style.visibility</p:attrName>
                                        </p:attrNameLst>
                                      </p:cBhvr>
                                      <p:to>
                                        <p:strVal val="visible"/>
                                      </p:to>
                                    </p:set>
                                    <p:animEffect filter="fade" transition="in">
                                      <p:cBhvr>
                                        <p:cTn dur="1000"/>
                                        <p:tgtEl>
                                          <p:spTgt spid="217">
                                            <p:txEl>
                                              <p:pRg end="10" st="10"/>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17">
                                            <p:txEl>
                                              <p:pRg end="11" st="11"/>
                                            </p:txEl>
                                          </p:spTgt>
                                        </p:tgtEl>
                                        <p:attrNameLst>
                                          <p:attrName>style.visibility</p:attrName>
                                        </p:attrNameLst>
                                      </p:cBhvr>
                                      <p:to>
                                        <p:strVal val="visible"/>
                                      </p:to>
                                    </p:set>
                                    <p:animEffect filter="fade" transition="in">
                                      <p:cBhvr>
                                        <p:cTn dur="1000"/>
                                        <p:tgtEl>
                                          <p:spTgt spid="217">
                                            <p:txEl>
                                              <p:pRg end="11" st="11"/>
                                            </p:txEl>
                                          </p:spTgt>
                                        </p:tgtEl>
                                      </p:cBhvr>
                                    </p:animEffect>
                                  </p:childTnLst>
                                </p:cTn>
                              </p:par>
                            </p:childTnLst>
                          </p:cTn>
                        </p:par>
                        <p:par>
                          <p:cTn fill="hold">
                            <p:stCondLst>
                              <p:cond delay="12000"/>
                            </p:stCondLst>
                            <p:childTnLst>
                              <p:par>
                                <p:cTn fill="hold" nodeType="afterEffect" presetClass="entr" presetID="23" presetSubtype="16">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ppt_w</p:attrName>
                                        </p:attrNameLst>
                                      </p:cBhvr>
                                      <p:tavLst>
                                        <p:tav fmla="" tm="0">
                                          <p:val>
                                            <p:strVal val="0"/>
                                          </p:val>
                                        </p:tav>
                                        <p:tav fmla="" tm="100000">
                                          <p:val>
                                            <p:strVal val="#ppt_w"/>
                                          </p:val>
                                        </p:tav>
                                      </p:tavLst>
                                    </p:anim>
                                    <p:anim calcmode="lin" valueType="num">
                                      <p:cBhvr additive="base">
                                        <p:cTn dur="1000"/>
                                        <p:tgtEl>
                                          <p:spTgt spid="222"/>
                                        </p:tgtEl>
                                        <p:attrNameLst>
                                          <p:attrName>ppt_h</p:attrName>
                                        </p:attrNameLst>
                                      </p:cBhvr>
                                      <p:tavLst>
                                        <p:tav fmla="" tm="0">
                                          <p:val>
                                            <p:strVal val="0"/>
                                          </p:val>
                                        </p:tav>
                                        <p:tav fmla="" tm="100000">
                                          <p:val>
                                            <p:strVal val="#ppt_h"/>
                                          </p:val>
                                        </p:tav>
                                      </p:tavLst>
                                    </p:anim>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par>
                          <p:cTn fill="hold">
                            <p:stCondLst>
                              <p:cond delay="14000"/>
                            </p:stCondLst>
                            <p:childTnLst>
                              <p:par>
                                <p:cTn fill="hold" nodeType="afterEffect" presetClass="entr" presetID="23" presetSubtype="16">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ppt_w</p:attrName>
                                        </p:attrNameLst>
                                      </p:cBhvr>
                                      <p:tavLst>
                                        <p:tav fmla="" tm="0">
                                          <p:val>
                                            <p:strVal val="0"/>
                                          </p:val>
                                        </p:tav>
                                        <p:tav fmla="" tm="100000">
                                          <p:val>
                                            <p:strVal val="#ppt_w"/>
                                          </p:val>
                                        </p:tav>
                                      </p:tavLst>
                                    </p:anim>
                                    <p:anim calcmode="lin" valueType="num">
                                      <p:cBhvr additive="base">
                                        <p:cTn dur="1000"/>
                                        <p:tgtEl>
                                          <p:spTgt spid="226"/>
                                        </p:tgtEl>
                                        <p:attrNameLst>
                                          <p:attrName>ppt_h</p:attrName>
                                        </p:attrNameLst>
                                      </p:cBhvr>
                                      <p:tavLst>
                                        <p:tav fmla="" tm="0">
                                          <p:val>
                                            <p:strVal val="0"/>
                                          </p:val>
                                        </p:tav>
                                        <p:tav fmla="" tm="100000">
                                          <p:val>
                                            <p:strVal val="#ppt_h"/>
                                          </p:val>
                                        </p:tav>
                                      </p:tavLst>
                                    </p:anim>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par>
                          <p:cTn fill="hold">
                            <p:stCondLst>
                              <p:cond delay="16000"/>
                            </p:stCondLst>
                            <p:childTnLst>
                              <p:par>
                                <p:cTn fill="hold" nodeType="afterEffect" presetClass="entr" presetID="23" presetSubtype="16">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ppt_w</p:attrName>
                                        </p:attrNameLst>
                                      </p:cBhvr>
                                      <p:tavLst>
                                        <p:tav fmla="" tm="0">
                                          <p:val>
                                            <p:strVal val="0"/>
                                          </p:val>
                                        </p:tav>
                                        <p:tav fmla="" tm="100000">
                                          <p:val>
                                            <p:strVal val="#ppt_w"/>
                                          </p:val>
                                        </p:tav>
                                      </p:tavLst>
                                    </p:anim>
                                    <p:anim calcmode="lin" valueType="num">
                                      <p:cBhvr additive="base">
                                        <p:cTn dur="1000"/>
                                        <p:tgtEl>
                                          <p:spTgt spid="230"/>
                                        </p:tgtEl>
                                        <p:attrNameLst>
                                          <p:attrName>ppt_h</p:attrName>
                                        </p:attrNameLst>
                                      </p:cBhvr>
                                      <p:tavLst>
                                        <p:tav fmla="" tm="0">
                                          <p:val>
                                            <p:strVal val="0"/>
                                          </p:val>
                                        </p:tav>
                                        <p:tav fmla="" tm="100000">
                                          <p:val>
                                            <p:strVal val="#ppt_h"/>
                                          </p:val>
                                        </p:tav>
                                      </p:tavLst>
                                    </p:anim>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par>
                          <p:cTn fill="hold">
                            <p:stCondLst>
                              <p:cond delay="18000"/>
                            </p:stCondLst>
                            <p:childTnLst>
                              <p:par>
                                <p:cTn fill="hold" nodeType="after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ppt_w</p:attrName>
                                        </p:attrNameLst>
                                      </p:cBhvr>
                                      <p:tavLst>
                                        <p:tav fmla="" tm="0">
                                          <p:val>
                                            <p:strVal val="0"/>
                                          </p:val>
                                        </p:tav>
                                        <p:tav fmla="" tm="100000">
                                          <p:val>
                                            <p:strVal val="#ppt_w"/>
                                          </p:val>
                                        </p:tav>
                                      </p:tavLst>
                                    </p:anim>
                                    <p:anim calcmode="lin" valueType="num">
                                      <p:cBhvr additive="base">
                                        <p:cTn dur="1000"/>
                                        <p:tgtEl>
                                          <p:spTgt spid="2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